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44" autoAdjust="0"/>
    <p:restoredTop sz="94660"/>
  </p:normalViewPr>
  <p:slideViewPr>
    <p:cSldViewPr snapToGrid="0">
      <p:cViewPr varScale="1">
        <p:scale>
          <a:sx n="99" d="100"/>
          <a:sy n="99" d="100"/>
        </p:scale>
        <p:origin x="208" y="2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DFA17-5E25-4733-A30F-4BD6BA5A8F5D}" type="doc">
      <dgm:prSet loTypeId="urn:microsoft.com/office/officeart/2005/8/layout/target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BD50A85-2C20-4314-A3D7-E42FFE4E81DB}">
      <dgm:prSet custT="1"/>
      <dgm:spPr/>
      <dgm:t>
        <a:bodyPr/>
        <a:lstStyle/>
        <a:p>
          <a:pPr rtl="0"/>
          <a:r>
            <a:rPr lang="en-US" sz="2400" dirty="0" smtClean="0"/>
            <a:t>Improved effectiveness by adopting a best practice from another state (66%).</a:t>
          </a:r>
          <a:endParaRPr lang="en-US" sz="2400" dirty="0"/>
        </a:p>
      </dgm:t>
    </dgm:pt>
    <dgm:pt modelId="{69251732-2C98-4F82-9BA8-52699D4C9A02}" type="parTrans" cxnId="{DC45B01D-AC78-481B-AAED-E88C6FE23D56}">
      <dgm:prSet/>
      <dgm:spPr/>
      <dgm:t>
        <a:bodyPr/>
        <a:lstStyle/>
        <a:p>
          <a:endParaRPr lang="en-US"/>
        </a:p>
      </dgm:t>
    </dgm:pt>
    <dgm:pt modelId="{32F5FE19-E638-4CD1-A796-ECED8EEF666B}" type="sibTrans" cxnId="{DC45B01D-AC78-481B-AAED-E88C6FE23D56}">
      <dgm:prSet/>
      <dgm:spPr/>
      <dgm:t>
        <a:bodyPr/>
        <a:lstStyle/>
        <a:p>
          <a:endParaRPr lang="en-US"/>
        </a:p>
      </dgm:t>
    </dgm:pt>
    <dgm:pt modelId="{77EB0C90-F9CE-497D-9234-7EBE7F01304A}">
      <dgm:prSet custT="1"/>
      <dgm:spPr/>
      <dgm:t>
        <a:bodyPr/>
        <a:lstStyle/>
        <a:p>
          <a:pPr rtl="0"/>
          <a:r>
            <a:rPr lang="en-US" sz="2400" dirty="0" smtClean="0"/>
            <a:t>Feel more support in my work (48%).</a:t>
          </a:r>
          <a:endParaRPr lang="en-US" sz="2400" dirty="0"/>
        </a:p>
      </dgm:t>
    </dgm:pt>
    <dgm:pt modelId="{3DC7909B-7080-47DF-977B-83E67BD521FD}" type="parTrans" cxnId="{49049F49-D5EB-4FEF-8344-5EAD729CAF39}">
      <dgm:prSet/>
      <dgm:spPr/>
      <dgm:t>
        <a:bodyPr/>
        <a:lstStyle/>
        <a:p>
          <a:endParaRPr lang="en-US"/>
        </a:p>
      </dgm:t>
    </dgm:pt>
    <dgm:pt modelId="{38C0526F-DE19-49AB-875F-942DB356CCF7}" type="sibTrans" cxnId="{49049F49-D5EB-4FEF-8344-5EAD729CAF39}">
      <dgm:prSet/>
      <dgm:spPr/>
      <dgm:t>
        <a:bodyPr/>
        <a:lstStyle/>
        <a:p>
          <a:endParaRPr lang="en-US"/>
        </a:p>
      </dgm:t>
    </dgm:pt>
    <dgm:pt modelId="{3FAA8DA9-9542-4B24-A9BF-6B0F309DC6BB}">
      <dgm:prSet custT="1"/>
      <dgm:spPr/>
      <dgm:t>
        <a:bodyPr/>
        <a:lstStyle/>
        <a:p>
          <a:pPr rtl="0"/>
          <a:r>
            <a:rPr lang="en-US" sz="2400" dirty="0" smtClean="0"/>
            <a:t>Think differently about my resources (48%).</a:t>
          </a:r>
          <a:endParaRPr lang="en-US" sz="2400" dirty="0"/>
        </a:p>
      </dgm:t>
    </dgm:pt>
    <dgm:pt modelId="{CEE88C0B-B776-44A1-BFE7-5676021553AC}" type="parTrans" cxnId="{F1C7A022-157C-4188-B7A5-E54A63A4F87D}">
      <dgm:prSet/>
      <dgm:spPr/>
      <dgm:t>
        <a:bodyPr/>
        <a:lstStyle/>
        <a:p>
          <a:endParaRPr lang="en-US"/>
        </a:p>
      </dgm:t>
    </dgm:pt>
    <dgm:pt modelId="{89B73146-9B49-474D-BA20-AD1B4A1B5DB4}" type="sibTrans" cxnId="{F1C7A022-157C-4188-B7A5-E54A63A4F87D}">
      <dgm:prSet/>
      <dgm:spPr/>
      <dgm:t>
        <a:bodyPr/>
        <a:lstStyle/>
        <a:p>
          <a:endParaRPr lang="en-US"/>
        </a:p>
      </dgm:t>
    </dgm:pt>
    <dgm:pt modelId="{152B57B7-AE6E-45D2-A085-5B638FEE54CD}">
      <dgm:prSet custT="1"/>
      <dgm:spPr/>
      <dgm:t>
        <a:bodyPr/>
        <a:lstStyle/>
        <a:p>
          <a:pPr rtl="0"/>
          <a:r>
            <a:rPr lang="en-US" sz="2400" dirty="0" smtClean="0"/>
            <a:t>Feel recharged from PLN (35%).</a:t>
          </a:r>
          <a:endParaRPr lang="en-US" sz="2400" dirty="0"/>
        </a:p>
      </dgm:t>
    </dgm:pt>
    <dgm:pt modelId="{3022FA3D-F9EE-481D-9512-15B8EFB11FDE}" type="parTrans" cxnId="{564A47A9-960B-4626-8AB7-14B682446ECC}">
      <dgm:prSet/>
      <dgm:spPr/>
      <dgm:t>
        <a:bodyPr/>
        <a:lstStyle/>
        <a:p>
          <a:endParaRPr lang="en-US"/>
        </a:p>
      </dgm:t>
    </dgm:pt>
    <dgm:pt modelId="{D0816115-B112-4D6E-81D8-4E19CDA54B8D}" type="sibTrans" cxnId="{564A47A9-960B-4626-8AB7-14B682446ECC}">
      <dgm:prSet/>
      <dgm:spPr/>
      <dgm:t>
        <a:bodyPr/>
        <a:lstStyle/>
        <a:p>
          <a:endParaRPr lang="en-US"/>
        </a:p>
      </dgm:t>
    </dgm:pt>
    <dgm:pt modelId="{555E8FD1-B982-48C0-8014-A493E47A7781}" type="pres">
      <dgm:prSet presAssocID="{EAFDFA17-5E25-4733-A30F-4BD6BA5A8F5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AA0521-FCE9-4969-88A9-F9444351B47A}" type="pres">
      <dgm:prSet presAssocID="{1BD50A85-2C20-4314-A3D7-E42FFE4E81DB}" presName="circle1" presStyleLbl="node1" presStyleIdx="0" presStyleCnt="4"/>
      <dgm:spPr/>
      <dgm:t>
        <a:bodyPr/>
        <a:lstStyle/>
        <a:p>
          <a:endParaRPr lang="en-US"/>
        </a:p>
      </dgm:t>
    </dgm:pt>
    <dgm:pt modelId="{39E90571-050A-4787-8A85-0B07DA6FD9A5}" type="pres">
      <dgm:prSet presAssocID="{1BD50A85-2C20-4314-A3D7-E42FFE4E81DB}" presName="space" presStyleCnt="0"/>
      <dgm:spPr/>
      <dgm:t>
        <a:bodyPr/>
        <a:lstStyle/>
        <a:p>
          <a:endParaRPr lang="en-US"/>
        </a:p>
      </dgm:t>
    </dgm:pt>
    <dgm:pt modelId="{812A95B1-5D8A-48C8-8D20-D234E6C06931}" type="pres">
      <dgm:prSet presAssocID="{1BD50A85-2C20-4314-A3D7-E42FFE4E81DB}" presName="rect1" presStyleLbl="alignAcc1" presStyleIdx="0" presStyleCnt="4"/>
      <dgm:spPr/>
      <dgm:t>
        <a:bodyPr/>
        <a:lstStyle/>
        <a:p>
          <a:endParaRPr lang="en-US"/>
        </a:p>
      </dgm:t>
    </dgm:pt>
    <dgm:pt modelId="{BB01BE99-74AD-419C-8DF0-DC43D68FF32E}" type="pres">
      <dgm:prSet presAssocID="{77EB0C90-F9CE-497D-9234-7EBE7F01304A}" presName="vertSpace2" presStyleLbl="node1" presStyleIdx="0" presStyleCnt="4"/>
      <dgm:spPr/>
      <dgm:t>
        <a:bodyPr/>
        <a:lstStyle/>
        <a:p>
          <a:endParaRPr lang="en-US"/>
        </a:p>
      </dgm:t>
    </dgm:pt>
    <dgm:pt modelId="{F40E0877-AD66-415E-B06D-BC3500F6AE93}" type="pres">
      <dgm:prSet presAssocID="{77EB0C90-F9CE-497D-9234-7EBE7F01304A}" presName="circle2" presStyleLbl="node1" presStyleIdx="1" presStyleCnt="4"/>
      <dgm:spPr/>
      <dgm:t>
        <a:bodyPr/>
        <a:lstStyle/>
        <a:p>
          <a:endParaRPr lang="en-US"/>
        </a:p>
      </dgm:t>
    </dgm:pt>
    <dgm:pt modelId="{1DF79D41-B7E4-4568-B4E8-CFD869364875}" type="pres">
      <dgm:prSet presAssocID="{77EB0C90-F9CE-497D-9234-7EBE7F01304A}" presName="rect2" presStyleLbl="alignAcc1" presStyleIdx="1" presStyleCnt="4"/>
      <dgm:spPr/>
      <dgm:t>
        <a:bodyPr/>
        <a:lstStyle/>
        <a:p>
          <a:endParaRPr lang="en-US"/>
        </a:p>
      </dgm:t>
    </dgm:pt>
    <dgm:pt modelId="{817E9AE7-8593-4131-B783-535EF34AA8D9}" type="pres">
      <dgm:prSet presAssocID="{3FAA8DA9-9542-4B24-A9BF-6B0F309DC6BB}" presName="vertSpace3" presStyleLbl="node1" presStyleIdx="1" presStyleCnt="4"/>
      <dgm:spPr/>
      <dgm:t>
        <a:bodyPr/>
        <a:lstStyle/>
        <a:p>
          <a:endParaRPr lang="en-US"/>
        </a:p>
      </dgm:t>
    </dgm:pt>
    <dgm:pt modelId="{4964A550-116D-4A3D-BAFD-540359C0BF72}" type="pres">
      <dgm:prSet presAssocID="{3FAA8DA9-9542-4B24-A9BF-6B0F309DC6BB}" presName="circle3" presStyleLbl="node1" presStyleIdx="2" presStyleCnt="4"/>
      <dgm:spPr/>
      <dgm:t>
        <a:bodyPr/>
        <a:lstStyle/>
        <a:p>
          <a:endParaRPr lang="en-US"/>
        </a:p>
      </dgm:t>
    </dgm:pt>
    <dgm:pt modelId="{F229159D-A1D3-45A1-BD0A-8F804F04EC73}" type="pres">
      <dgm:prSet presAssocID="{3FAA8DA9-9542-4B24-A9BF-6B0F309DC6BB}" presName="rect3" presStyleLbl="alignAcc1" presStyleIdx="2" presStyleCnt="4" custLinFactNeighborX="253" custLinFactNeighborY="-405"/>
      <dgm:spPr/>
      <dgm:t>
        <a:bodyPr/>
        <a:lstStyle/>
        <a:p>
          <a:endParaRPr lang="en-US"/>
        </a:p>
      </dgm:t>
    </dgm:pt>
    <dgm:pt modelId="{AFA6269B-F137-4022-9DFF-BD42A629B100}" type="pres">
      <dgm:prSet presAssocID="{152B57B7-AE6E-45D2-A085-5B638FEE54CD}" presName="vertSpace4" presStyleLbl="node1" presStyleIdx="2" presStyleCnt="4"/>
      <dgm:spPr/>
      <dgm:t>
        <a:bodyPr/>
        <a:lstStyle/>
        <a:p>
          <a:endParaRPr lang="en-US"/>
        </a:p>
      </dgm:t>
    </dgm:pt>
    <dgm:pt modelId="{26208768-7060-4F08-873E-98EF49A2995A}" type="pres">
      <dgm:prSet presAssocID="{152B57B7-AE6E-45D2-A085-5B638FEE54CD}" presName="circle4" presStyleLbl="node1" presStyleIdx="3" presStyleCnt="4"/>
      <dgm:spPr/>
      <dgm:t>
        <a:bodyPr/>
        <a:lstStyle/>
        <a:p>
          <a:endParaRPr lang="en-US"/>
        </a:p>
      </dgm:t>
    </dgm:pt>
    <dgm:pt modelId="{849C791C-D4AE-4045-8D69-8786952E42A9}" type="pres">
      <dgm:prSet presAssocID="{152B57B7-AE6E-45D2-A085-5B638FEE54CD}" presName="rect4" presStyleLbl="alignAcc1" presStyleIdx="3" presStyleCnt="4"/>
      <dgm:spPr/>
      <dgm:t>
        <a:bodyPr/>
        <a:lstStyle/>
        <a:p>
          <a:endParaRPr lang="en-US"/>
        </a:p>
      </dgm:t>
    </dgm:pt>
    <dgm:pt modelId="{7E60A9F2-3CFE-466D-A6E3-1266EA2BE875}" type="pres">
      <dgm:prSet presAssocID="{1BD50A85-2C20-4314-A3D7-E42FFE4E81D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D9452-D36C-4991-85E4-3FEDD29E8E9B}" type="pres">
      <dgm:prSet presAssocID="{77EB0C90-F9CE-497D-9234-7EBE7F01304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97E14-A124-4BBF-B5EE-8DD9D7D4400D}" type="pres">
      <dgm:prSet presAssocID="{3FAA8DA9-9542-4B24-A9BF-6B0F309DC6B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BAA46-1705-4DC8-A48E-71B6B01C635A}" type="pres">
      <dgm:prSet presAssocID="{152B57B7-AE6E-45D2-A085-5B638FEE54C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45B01D-AC78-481B-AAED-E88C6FE23D56}" srcId="{EAFDFA17-5E25-4733-A30F-4BD6BA5A8F5D}" destId="{1BD50A85-2C20-4314-A3D7-E42FFE4E81DB}" srcOrd="0" destOrd="0" parTransId="{69251732-2C98-4F82-9BA8-52699D4C9A02}" sibTransId="{32F5FE19-E638-4CD1-A796-ECED8EEF666B}"/>
    <dgm:cxn modelId="{1D11A88C-144C-6148-BCBE-35BFA1AEE84E}" type="presOf" srcId="{1BD50A85-2C20-4314-A3D7-E42FFE4E81DB}" destId="{812A95B1-5D8A-48C8-8D20-D234E6C06931}" srcOrd="0" destOrd="0" presId="urn:microsoft.com/office/officeart/2005/8/layout/target3"/>
    <dgm:cxn modelId="{40ECFBB7-8814-824A-9534-B317FB5E30BC}" type="presOf" srcId="{1BD50A85-2C20-4314-A3D7-E42FFE4E81DB}" destId="{7E60A9F2-3CFE-466D-A6E3-1266EA2BE875}" srcOrd="1" destOrd="0" presId="urn:microsoft.com/office/officeart/2005/8/layout/target3"/>
    <dgm:cxn modelId="{9FC630FE-8273-7645-9581-B5B5EC074E78}" type="presOf" srcId="{77EB0C90-F9CE-497D-9234-7EBE7F01304A}" destId="{DFCD9452-D36C-4991-85E4-3FEDD29E8E9B}" srcOrd="1" destOrd="0" presId="urn:microsoft.com/office/officeart/2005/8/layout/target3"/>
    <dgm:cxn modelId="{564A47A9-960B-4626-8AB7-14B682446ECC}" srcId="{EAFDFA17-5E25-4733-A30F-4BD6BA5A8F5D}" destId="{152B57B7-AE6E-45D2-A085-5B638FEE54CD}" srcOrd="3" destOrd="0" parTransId="{3022FA3D-F9EE-481D-9512-15B8EFB11FDE}" sibTransId="{D0816115-B112-4D6E-81D8-4E19CDA54B8D}"/>
    <dgm:cxn modelId="{8A5D9062-90E5-8142-BC7E-89925C1B61EC}" type="presOf" srcId="{77EB0C90-F9CE-497D-9234-7EBE7F01304A}" destId="{1DF79D41-B7E4-4568-B4E8-CFD869364875}" srcOrd="0" destOrd="0" presId="urn:microsoft.com/office/officeart/2005/8/layout/target3"/>
    <dgm:cxn modelId="{49049F49-D5EB-4FEF-8344-5EAD729CAF39}" srcId="{EAFDFA17-5E25-4733-A30F-4BD6BA5A8F5D}" destId="{77EB0C90-F9CE-497D-9234-7EBE7F01304A}" srcOrd="1" destOrd="0" parTransId="{3DC7909B-7080-47DF-977B-83E67BD521FD}" sibTransId="{38C0526F-DE19-49AB-875F-942DB356CCF7}"/>
    <dgm:cxn modelId="{1C094026-1C90-FF47-AB11-1F4BC4871413}" type="presOf" srcId="{EAFDFA17-5E25-4733-A30F-4BD6BA5A8F5D}" destId="{555E8FD1-B982-48C0-8014-A493E47A7781}" srcOrd="0" destOrd="0" presId="urn:microsoft.com/office/officeart/2005/8/layout/target3"/>
    <dgm:cxn modelId="{5776A1DB-4A9D-8A4C-8AA8-F73C98FA2096}" type="presOf" srcId="{3FAA8DA9-9542-4B24-A9BF-6B0F309DC6BB}" destId="{F229159D-A1D3-45A1-BD0A-8F804F04EC73}" srcOrd="0" destOrd="0" presId="urn:microsoft.com/office/officeart/2005/8/layout/target3"/>
    <dgm:cxn modelId="{F1C7A022-157C-4188-B7A5-E54A63A4F87D}" srcId="{EAFDFA17-5E25-4733-A30F-4BD6BA5A8F5D}" destId="{3FAA8DA9-9542-4B24-A9BF-6B0F309DC6BB}" srcOrd="2" destOrd="0" parTransId="{CEE88C0B-B776-44A1-BFE7-5676021553AC}" sibTransId="{89B73146-9B49-474D-BA20-AD1B4A1B5DB4}"/>
    <dgm:cxn modelId="{AF8C1584-B106-AB4A-8E77-FB818295CB50}" type="presOf" srcId="{152B57B7-AE6E-45D2-A085-5B638FEE54CD}" destId="{B2BBAA46-1705-4DC8-A48E-71B6B01C635A}" srcOrd="1" destOrd="0" presId="urn:microsoft.com/office/officeart/2005/8/layout/target3"/>
    <dgm:cxn modelId="{65BA4BBD-FFFE-A949-9DD1-6EB7367C4288}" type="presOf" srcId="{152B57B7-AE6E-45D2-A085-5B638FEE54CD}" destId="{849C791C-D4AE-4045-8D69-8786952E42A9}" srcOrd="0" destOrd="0" presId="urn:microsoft.com/office/officeart/2005/8/layout/target3"/>
    <dgm:cxn modelId="{A2106E17-144B-D046-89D4-570073406E93}" type="presOf" srcId="{3FAA8DA9-9542-4B24-A9BF-6B0F309DC6BB}" destId="{94697E14-A124-4BBF-B5EE-8DD9D7D4400D}" srcOrd="1" destOrd="0" presId="urn:microsoft.com/office/officeart/2005/8/layout/target3"/>
    <dgm:cxn modelId="{4ED3987F-769A-774F-93C6-EE5553F3107F}" type="presParOf" srcId="{555E8FD1-B982-48C0-8014-A493E47A7781}" destId="{A1AA0521-FCE9-4969-88A9-F9444351B47A}" srcOrd="0" destOrd="0" presId="urn:microsoft.com/office/officeart/2005/8/layout/target3"/>
    <dgm:cxn modelId="{6E7874DD-4F75-0643-9E6A-5A0CF94849A5}" type="presParOf" srcId="{555E8FD1-B982-48C0-8014-A493E47A7781}" destId="{39E90571-050A-4787-8A85-0B07DA6FD9A5}" srcOrd="1" destOrd="0" presId="urn:microsoft.com/office/officeart/2005/8/layout/target3"/>
    <dgm:cxn modelId="{16D3CFAC-4E96-724C-91DC-AAF50A9604A8}" type="presParOf" srcId="{555E8FD1-B982-48C0-8014-A493E47A7781}" destId="{812A95B1-5D8A-48C8-8D20-D234E6C06931}" srcOrd="2" destOrd="0" presId="urn:microsoft.com/office/officeart/2005/8/layout/target3"/>
    <dgm:cxn modelId="{B7E62A64-0761-8F4E-9457-500A6D78493D}" type="presParOf" srcId="{555E8FD1-B982-48C0-8014-A493E47A7781}" destId="{BB01BE99-74AD-419C-8DF0-DC43D68FF32E}" srcOrd="3" destOrd="0" presId="urn:microsoft.com/office/officeart/2005/8/layout/target3"/>
    <dgm:cxn modelId="{C6E23FC8-DD57-E846-A859-25E73634D91E}" type="presParOf" srcId="{555E8FD1-B982-48C0-8014-A493E47A7781}" destId="{F40E0877-AD66-415E-B06D-BC3500F6AE93}" srcOrd="4" destOrd="0" presId="urn:microsoft.com/office/officeart/2005/8/layout/target3"/>
    <dgm:cxn modelId="{4F3E793D-7321-4547-B949-2EB401437DB3}" type="presParOf" srcId="{555E8FD1-B982-48C0-8014-A493E47A7781}" destId="{1DF79D41-B7E4-4568-B4E8-CFD869364875}" srcOrd="5" destOrd="0" presId="urn:microsoft.com/office/officeart/2005/8/layout/target3"/>
    <dgm:cxn modelId="{A259186D-3081-4D42-9733-E9C7C467E9D0}" type="presParOf" srcId="{555E8FD1-B982-48C0-8014-A493E47A7781}" destId="{817E9AE7-8593-4131-B783-535EF34AA8D9}" srcOrd="6" destOrd="0" presId="urn:microsoft.com/office/officeart/2005/8/layout/target3"/>
    <dgm:cxn modelId="{1C711A3F-2070-2848-9CFA-ACC3B46D79DF}" type="presParOf" srcId="{555E8FD1-B982-48C0-8014-A493E47A7781}" destId="{4964A550-116D-4A3D-BAFD-540359C0BF72}" srcOrd="7" destOrd="0" presId="urn:microsoft.com/office/officeart/2005/8/layout/target3"/>
    <dgm:cxn modelId="{BB31CE53-404F-F642-8637-BDD5A32BBEA8}" type="presParOf" srcId="{555E8FD1-B982-48C0-8014-A493E47A7781}" destId="{F229159D-A1D3-45A1-BD0A-8F804F04EC73}" srcOrd="8" destOrd="0" presId="urn:microsoft.com/office/officeart/2005/8/layout/target3"/>
    <dgm:cxn modelId="{3B1AD10D-C25A-7043-A060-31788FA02F70}" type="presParOf" srcId="{555E8FD1-B982-48C0-8014-A493E47A7781}" destId="{AFA6269B-F137-4022-9DFF-BD42A629B100}" srcOrd="9" destOrd="0" presId="urn:microsoft.com/office/officeart/2005/8/layout/target3"/>
    <dgm:cxn modelId="{88CC5738-DC5E-774F-B709-48E9494B7504}" type="presParOf" srcId="{555E8FD1-B982-48C0-8014-A493E47A7781}" destId="{26208768-7060-4F08-873E-98EF49A2995A}" srcOrd="10" destOrd="0" presId="urn:microsoft.com/office/officeart/2005/8/layout/target3"/>
    <dgm:cxn modelId="{103DE30F-57D0-5641-A22D-3A98ACA86E4F}" type="presParOf" srcId="{555E8FD1-B982-48C0-8014-A493E47A7781}" destId="{849C791C-D4AE-4045-8D69-8786952E42A9}" srcOrd="11" destOrd="0" presId="urn:microsoft.com/office/officeart/2005/8/layout/target3"/>
    <dgm:cxn modelId="{E3E1F0C8-C667-804F-BA9B-0703A0CFFB1E}" type="presParOf" srcId="{555E8FD1-B982-48C0-8014-A493E47A7781}" destId="{7E60A9F2-3CFE-466D-A6E3-1266EA2BE875}" srcOrd="12" destOrd="0" presId="urn:microsoft.com/office/officeart/2005/8/layout/target3"/>
    <dgm:cxn modelId="{F4582B2F-E9E7-B441-A205-C43D546860AF}" type="presParOf" srcId="{555E8FD1-B982-48C0-8014-A493E47A7781}" destId="{DFCD9452-D36C-4991-85E4-3FEDD29E8E9B}" srcOrd="13" destOrd="0" presId="urn:microsoft.com/office/officeart/2005/8/layout/target3"/>
    <dgm:cxn modelId="{B292A050-B252-AA4F-A825-85B01F2D6303}" type="presParOf" srcId="{555E8FD1-B982-48C0-8014-A493E47A7781}" destId="{94697E14-A124-4BBF-B5EE-8DD9D7D4400D}" srcOrd="14" destOrd="0" presId="urn:microsoft.com/office/officeart/2005/8/layout/target3"/>
    <dgm:cxn modelId="{842E61F9-A117-A042-AF1F-981607AD6C02}" type="presParOf" srcId="{555E8FD1-B982-48C0-8014-A493E47A7781}" destId="{B2BBAA46-1705-4DC8-A48E-71B6B01C635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A0521-FCE9-4969-88A9-F9444351B47A}">
      <dsp:nvSpPr>
        <dsp:cNvPr id="0" name=""/>
        <dsp:cNvSpPr/>
      </dsp:nvSpPr>
      <dsp:spPr>
        <a:xfrm>
          <a:off x="0" y="0"/>
          <a:ext cx="3962400" cy="3962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A95B1-5D8A-48C8-8D20-D234E6C06931}">
      <dsp:nvSpPr>
        <dsp:cNvPr id="0" name=""/>
        <dsp:cNvSpPr/>
      </dsp:nvSpPr>
      <dsp:spPr>
        <a:xfrm>
          <a:off x="1981200" y="0"/>
          <a:ext cx="5423940" cy="396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Improved effectiveness by adopting a best practice from another state (66%).</a:t>
          </a:r>
          <a:endParaRPr lang="en-US" sz="2400" kern="1200" dirty="0"/>
        </a:p>
      </dsp:txBody>
      <dsp:txXfrm>
        <a:off x="1981200" y="0"/>
        <a:ext cx="5423940" cy="842009"/>
      </dsp:txXfrm>
    </dsp:sp>
    <dsp:sp modelId="{F40E0877-AD66-415E-B06D-BC3500F6AE93}">
      <dsp:nvSpPr>
        <dsp:cNvPr id="0" name=""/>
        <dsp:cNvSpPr/>
      </dsp:nvSpPr>
      <dsp:spPr>
        <a:xfrm>
          <a:off x="520064" y="842009"/>
          <a:ext cx="2922270" cy="29222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167130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79D41-B7E4-4568-B4E8-CFD869364875}">
      <dsp:nvSpPr>
        <dsp:cNvPr id="0" name=""/>
        <dsp:cNvSpPr/>
      </dsp:nvSpPr>
      <dsp:spPr>
        <a:xfrm>
          <a:off x="1981200" y="842009"/>
          <a:ext cx="5423940" cy="29222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7130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Feel more support in my work (48%).</a:t>
          </a:r>
          <a:endParaRPr lang="en-US" sz="2400" kern="1200" dirty="0"/>
        </a:p>
      </dsp:txBody>
      <dsp:txXfrm>
        <a:off x="1981200" y="842009"/>
        <a:ext cx="5423940" cy="842010"/>
      </dsp:txXfrm>
    </dsp:sp>
    <dsp:sp modelId="{4964A550-116D-4A3D-BAFD-540359C0BF72}">
      <dsp:nvSpPr>
        <dsp:cNvPr id="0" name=""/>
        <dsp:cNvSpPr/>
      </dsp:nvSpPr>
      <dsp:spPr>
        <a:xfrm>
          <a:off x="1040130" y="1684020"/>
          <a:ext cx="1882140" cy="18821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334261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9159D-A1D3-45A1-BD0A-8F804F04EC73}">
      <dsp:nvSpPr>
        <dsp:cNvPr id="0" name=""/>
        <dsp:cNvSpPr/>
      </dsp:nvSpPr>
      <dsp:spPr>
        <a:xfrm>
          <a:off x="1981200" y="1676397"/>
          <a:ext cx="5423940" cy="18821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34261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Think differently about my resources (48%).</a:t>
          </a:r>
          <a:endParaRPr lang="en-US" sz="2400" kern="1200" dirty="0"/>
        </a:p>
      </dsp:txBody>
      <dsp:txXfrm>
        <a:off x="1981200" y="1676397"/>
        <a:ext cx="5423940" cy="842010"/>
      </dsp:txXfrm>
    </dsp:sp>
    <dsp:sp modelId="{26208768-7060-4F08-873E-98EF49A2995A}">
      <dsp:nvSpPr>
        <dsp:cNvPr id="0" name=""/>
        <dsp:cNvSpPr/>
      </dsp:nvSpPr>
      <dsp:spPr>
        <a:xfrm>
          <a:off x="1560195" y="2526029"/>
          <a:ext cx="842010" cy="8420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167130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C791C-D4AE-4045-8D69-8786952E42A9}">
      <dsp:nvSpPr>
        <dsp:cNvPr id="0" name=""/>
        <dsp:cNvSpPr/>
      </dsp:nvSpPr>
      <dsp:spPr>
        <a:xfrm>
          <a:off x="1981200" y="2526029"/>
          <a:ext cx="5423940" cy="8420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7130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Feel recharged from PLN (35%).</a:t>
          </a:r>
          <a:endParaRPr lang="en-US" sz="2400" kern="1200" dirty="0"/>
        </a:p>
      </dsp:txBody>
      <dsp:txXfrm>
        <a:off x="1981200" y="2526029"/>
        <a:ext cx="5423940" cy="842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5531" y="3570704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296590" y="2138071"/>
            <a:ext cx="8895410" cy="1237129"/>
          </a:xfrm>
          <a:prstGeom prst="rect">
            <a:avLst/>
          </a:prstGeom>
          <a:solidFill>
            <a:srgbClr val="1A3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67" y="1428182"/>
            <a:ext cx="3657298" cy="274297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096788" y="6476104"/>
            <a:ext cx="10095212" cy="295835"/>
          </a:xfrm>
          <a:prstGeom prst="rect">
            <a:avLst/>
          </a:prstGeom>
          <a:solidFill>
            <a:srgbClr val="6DC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3" y="5665181"/>
            <a:ext cx="2048705" cy="1192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5531" y="896838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B125-7D1A-4288-9DBD-5DFFC21E3271}" type="datetimeFigureOut">
              <a:rPr lang="en-US" smtClean="0"/>
              <a:t>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1A58-CA4F-40A9-A76D-7CC52F91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B125-7D1A-4288-9DBD-5DFFC21E3271}" type="datetimeFigureOut">
              <a:rPr lang="en-US" smtClean="0"/>
              <a:t>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1A58-CA4F-40A9-A76D-7CC52F91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79" y="1621230"/>
            <a:ext cx="11274910" cy="34994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237129"/>
          </a:xfrm>
          <a:prstGeom prst="rect">
            <a:avLst/>
          </a:prstGeom>
          <a:solidFill>
            <a:srgbClr val="1A3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79" y="8542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1" y="5268786"/>
            <a:ext cx="1952840" cy="1464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0" y="5462494"/>
            <a:ext cx="2182849" cy="12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959" y="3940998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6" y="5283004"/>
            <a:ext cx="1952840" cy="146462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2216834"/>
            <a:ext cx="12192000" cy="1237129"/>
          </a:xfrm>
          <a:prstGeom prst="rect">
            <a:avLst/>
          </a:prstGeom>
          <a:solidFill>
            <a:srgbClr val="1A36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7" y="5476711"/>
            <a:ext cx="2182849" cy="12709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759" y="3453963"/>
            <a:ext cx="12192000" cy="295835"/>
          </a:xfrm>
          <a:prstGeom prst="rect">
            <a:avLst/>
          </a:prstGeom>
          <a:solidFill>
            <a:srgbClr val="6DC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959" y="49438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1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B125-7D1A-4288-9DBD-5DFFC21E3271}" type="datetimeFigureOut">
              <a:rPr lang="en-US" smtClean="0"/>
              <a:t>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1A58-CA4F-40A9-A76D-7CC52F91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9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B125-7D1A-4288-9DBD-5DFFC21E3271}" type="datetimeFigureOut">
              <a:rPr lang="en-US" smtClean="0"/>
              <a:t>8/11/17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1A58-CA4F-40A9-A76D-7CC52F91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1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B125-7D1A-4288-9DBD-5DFFC21E3271}" type="datetimeFigureOut">
              <a:rPr lang="en-US" smtClean="0"/>
              <a:t>8/11/17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1A58-CA4F-40A9-A76D-7CC52F91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3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B125-7D1A-4288-9DBD-5DFFC21E3271}" type="datetimeFigureOut">
              <a:rPr lang="en-US" smtClean="0"/>
              <a:t>8/11/17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1A58-CA4F-40A9-A76D-7CC52F91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9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B125-7D1A-4288-9DBD-5DFFC21E3271}" type="datetimeFigureOut">
              <a:rPr lang="en-US" smtClean="0"/>
              <a:t>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1A58-CA4F-40A9-A76D-7CC52F91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B125-7D1A-4288-9DBD-5DFFC21E3271}" type="datetimeFigureOut">
              <a:rPr lang="en-US" smtClean="0"/>
              <a:t>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1A58-CA4F-40A9-A76D-7CC52F91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2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B125-7D1A-4288-9DBD-5DFFC21E3271}" type="datetimeFigureOut">
              <a:rPr lang="en-US" smtClean="0"/>
              <a:t>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21A58-CA4F-40A9-A76D-7CC52F91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asred.msstate.edu/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1890aea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5531" y="1013569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latin typeface="Adobe Fan Heiti Std B" charset="-120"/>
                <a:ea typeface="Adobe Fan Heiti Std B" charset="-120"/>
              </a:rPr>
              <a:t>Southern Region </a:t>
            </a:r>
            <a:br>
              <a:rPr lang="en-US" altLang="en-US" sz="4400" dirty="0">
                <a:latin typeface="Adobe Fan Heiti Std B" charset="-120"/>
                <a:ea typeface="Adobe Fan Heiti Std B" charset="-120"/>
              </a:rPr>
            </a:br>
            <a:r>
              <a:rPr lang="en-US" altLang="en-US" sz="4400" dirty="0">
                <a:latin typeface="Adobe Fan Heiti Std B" charset="-120"/>
                <a:ea typeface="Adobe Fan Heiti Std B" charset="-120"/>
              </a:rPr>
              <a:t>Program Leaders Network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An Orientation for New Participants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975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6928" y="594301"/>
            <a:ext cx="10690698" cy="2852737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+mn-lt"/>
                <a:ea typeface="Adobe Fan Heiti Std B" charset="-120"/>
                <a:cs typeface="Adobe Fan Heiti Std B" charset="-120"/>
              </a:rPr>
              <a:t>Benefits: </a:t>
            </a:r>
            <a:r>
              <a:rPr lang="en-US" altLang="en-US" dirty="0" smtClean="0">
                <a:latin typeface="+mn-lt"/>
                <a:ea typeface="Adobe Fan Heiti Std B" charset="-120"/>
                <a:cs typeface="Adobe Fan Heiti Std B" charset="-120"/>
              </a:rPr>
              <a:t>What’s </a:t>
            </a:r>
            <a:r>
              <a:rPr lang="en-US" altLang="en-US" dirty="0">
                <a:latin typeface="+mn-lt"/>
                <a:ea typeface="Adobe Fan Heiti Std B" charset="-120"/>
                <a:cs typeface="Adobe Fan Heiti Std B" charset="-120"/>
              </a:rPr>
              <a:t>in it for You?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>
                <a:latin typeface="Cambria" charset="0"/>
                <a:ea typeface="ＭＳ Ｐゴシック" charset="-128"/>
              </a:rPr>
              <a:t>Survey: What Do You Value in PLN?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797176" y="1414463"/>
            <a:ext cx="7242175" cy="47625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  <a:latin typeface="Cambria" charset="0"/>
                <a:ea typeface="Arial" charset="0"/>
                <a:cs typeface="Arial" charset="0"/>
              </a:rPr>
              <a:t>Building collaborative networks (85%).</a:t>
            </a:r>
          </a:p>
          <a:p>
            <a:pPr>
              <a:spcBef>
                <a:spcPct val="0"/>
              </a:spcBef>
            </a:pPr>
            <a:endParaRPr lang="en-US" altLang="en-US" sz="2000">
              <a:solidFill>
                <a:srgbClr val="000000"/>
              </a:solidFill>
              <a:latin typeface="Cambria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  <a:latin typeface="Cambria" charset="0"/>
                <a:ea typeface="Arial" charset="0"/>
                <a:cs typeface="Arial" charset="0"/>
              </a:rPr>
              <a:t>Implementing/adapting ideas/best practices (71%).</a:t>
            </a:r>
          </a:p>
          <a:p>
            <a:pPr>
              <a:spcBef>
                <a:spcPct val="0"/>
              </a:spcBef>
            </a:pPr>
            <a:endParaRPr lang="en-US" altLang="en-US" sz="2000">
              <a:solidFill>
                <a:srgbClr val="000000"/>
              </a:solidFill>
              <a:latin typeface="Cambria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  <a:latin typeface="Cambria" charset="0"/>
                <a:ea typeface="Arial" charset="0"/>
                <a:cs typeface="Arial" charset="0"/>
              </a:rPr>
              <a:t>Widening one’s view of Extension work (51%).</a:t>
            </a:r>
          </a:p>
          <a:p>
            <a:pPr>
              <a:spcBef>
                <a:spcPct val="0"/>
              </a:spcBef>
            </a:pPr>
            <a:endParaRPr lang="en-US" altLang="en-US" sz="2000">
              <a:solidFill>
                <a:srgbClr val="000000"/>
              </a:solidFill>
              <a:latin typeface="Cambria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  <a:latin typeface="Cambria" charset="0"/>
                <a:ea typeface="Arial" charset="0"/>
                <a:cs typeface="Arial" charset="0"/>
              </a:rPr>
              <a:t>Strengthening connections with people (46%).</a:t>
            </a:r>
          </a:p>
          <a:p>
            <a:pPr>
              <a:spcBef>
                <a:spcPct val="0"/>
              </a:spcBef>
            </a:pPr>
            <a:endParaRPr lang="en-US" altLang="en-US" sz="2000">
              <a:solidFill>
                <a:srgbClr val="000000"/>
              </a:solidFill>
              <a:latin typeface="Cambria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  <a:latin typeface="Cambria" charset="0"/>
                <a:ea typeface="Arial" charset="0"/>
                <a:cs typeface="Arial" charset="0"/>
              </a:rPr>
              <a:t>Reflecting critically on my own work (42%).</a:t>
            </a:r>
          </a:p>
          <a:p>
            <a:pPr>
              <a:spcBef>
                <a:spcPct val="0"/>
              </a:spcBef>
            </a:pPr>
            <a:endParaRPr lang="en-US" altLang="en-US" sz="2000">
              <a:solidFill>
                <a:srgbClr val="000000"/>
              </a:solidFill>
              <a:latin typeface="Cambria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  <a:latin typeface="Cambria" charset="0"/>
                <a:ea typeface="Arial" charset="0"/>
                <a:cs typeface="Arial" charset="0"/>
              </a:rPr>
              <a:t>Receiving training/professional development (40%).</a:t>
            </a:r>
          </a:p>
          <a:p>
            <a:pPr>
              <a:spcBef>
                <a:spcPct val="0"/>
              </a:spcBef>
            </a:pPr>
            <a:endParaRPr lang="en-US" altLang="en-US" sz="2000">
              <a:solidFill>
                <a:srgbClr val="000000"/>
              </a:solidFill>
              <a:latin typeface="Cambria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  <a:latin typeface="Cambria" charset="0"/>
                <a:ea typeface="Arial" charset="0"/>
                <a:cs typeface="Arial" charset="0"/>
              </a:rPr>
              <a:t>Developing leadership skills (33%).</a:t>
            </a:r>
          </a:p>
          <a:p>
            <a:pPr>
              <a:spcBef>
                <a:spcPct val="0"/>
              </a:spcBef>
            </a:pPr>
            <a:endParaRPr lang="en-US" altLang="en-US" sz="2000">
              <a:solidFill>
                <a:srgbClr val="000000"/>
              </a:solidFill>
              <a:latin typeface="Cambria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  <a:latin typeface="Cambria" charset="0"/>
                <a:ea typeface="Arial" charset="0"/>
                <a:cs typeface="Arial" charset="0"/>
              </a:rPr>
              <a:t>Gaining confidence in work/personal skills (33%).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797176" y="5838826"/>
            <a:ext cx="4648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ambria" charset="0"/>
                <a:ea typeface="ＭＳ Ｐゴシック" charset="-128"/>
              </a:rPr>
              <a:t>Franz, N., Stovall, C., &amp; Owen, M. </a:t>
            </a:r>
            <a:r>
              <a:rPr lang="en-US" altLang="en-US" sz="1600" b="1" dirty="0">
                <a:solidFill>
                  <a:srgbClr val="000000"/>
                </a:solidFill>
                <a:latin typeface="Cambria" charset="0"/>
                <a:ea typeface="ＭＳ Ｐゴシック" charset="-128"/>
              </a:rPr>
              <a:t>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>
                <a:latin typeface="Cambria" charset="0"/>
                <a:ea typeface="ＭＳ Ｐゴシック" charset="-128"/>
              </a:rPr>
              <a:t>Four Results of Participating </a:t>
            </a:r>
            <a:endParaRPr lang="en-US" altLang="en-US" dirty="0">
              <a:latin typeface="Abadi MT Condensed" charset="0"/>
              <a:ea typeface="ＭＳ Ｐゴシック" charset="-128"/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699860"/>
              </p:ext>
            </p:extLst>
          </p:nvPr>
        </p:nvGraphicFramePr>
        <p:xfrm>
          <a:off x="2384752" y="1738086"/>
          <a:ext cx="740514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ight Arrow 12"/>
          <p:cNvSpPr/>
          <p:nvPr/>
        </p:nvSpPr>
        <p:spPr>
          <a:xfrm>
            <a:off x="2551114" y="2492375"/>
            <a:ext cx="1754187" cy="2598738"/>
          </a:xfrm>
          <a:prstGeom prst="rightArrow">
            <a:avLst/>
          </a:prstGeom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Cambria"/>
                <a:cs typeface="Cambria"/>
              </a:rPr>
              <a:t>Changes in my work due to PLN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dirty="0">
                <a:latin typeface="Cambria" charset="0"/>
                <a:ea typeface="ＭＳ Ｐゴシック" charset="-128"/>
              </a:rPr>
              <a:t>Tips for Successful First Meeting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668588" y="1498600"/>
            <a:ext cx="7110412" cy="43513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latin typeface="Cambria" charset="0"/>
                <a:ea typeface="ＭＳ Ｐゴシック" charset="-128"/>
              </a:rPr>
              <a:t>Expand your network.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latin typeface="Cambria" charset="0"/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latin typeface="Cambria" charset="0"/>
                <a:ea typeface="ＭＳ Ｐゴシック" charset="-128"/>
              </a:rPr>
              <a:t>Listen to what others are doing.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latin typeface="Cambria" charset="0"/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latin typeface="Cambria" charset="0"/>
                <a:ea typeface="ＭＳ Ｐゴシック" charset="-128"/>
              </a:rPr>
              <a:t>Determine the fit for your state / program.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latin typeface="Cambria" charset="0"/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latin typeface="Cambria" charset="0"/>
                <a:ea typeface="ＭＳ Ｐゴシック" charset="-128"/>
              </a:rPr>
              <a:t>Sit with people NOT from your state.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latin typeface="Cambria" charset="0"/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latin typeface="Cambria" charset="0"/>
                <a:ea typeface="ＭＳ Ｐゴシック" charset="-128"/>
              </a:rPr>
              <a:t>Speak up.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latin typeface="Cambria" charset="0"/>
              <a:ea typeface="ＭＳ Ｐゴシック" charset="-128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latin typeface="Cambria" charset="0"/>
                <a:ea typeface="ＭＳ Ｐゴシック" charset="-128"/>
              </a:rPr>
              <a:t>Volunteer!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2781300" y="5272089"/>
            <a:ext cx="7886700" cy="1366837"/>
          </a:xfrm>
        </p:spPr>
        <p:txBody>
          <a:bodyPr/>
          <a:lstStyle/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 sz="2000"/>
              <a:t>This presentation was created by Dave Shideler, Oklahoma State University Extension, and originally presented August 17, 2015.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"/>
          <p:cNvSpPr>
            <a:spLocks noGrp="1"/>
          </p:cNvSpPr>
          <p:nvPr>
            <p:ph type="title"/>
          </p:nvPr>
        </p:nvSpPr>
        <p:spPr>
          <a:xfrm>
            <a:off x="2152650" y="365125"/>
            <a:ext cx="7886700" cy="795338"/>
          </a:xfrm>
        </p:spPr>
        <p:txBody>
          <a:bodyPr/>
          <a:lstStyle/>
          <a:p>
            <a:pPr algn="ctr"/>
            <a:r>
              <a:rPr lang="en-US" altLang="en-US">
                <a:latin typeface="Cambria" charset="0"/>
                <a:ea typeface="Adobe Fan Heiti Std B" charset="-120"/>
              </a:rPr>
              <a:t>PLN Mission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152650" y="1403350"/>
            <a:ext cx="8645052" cy="435133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mbria" charset="0"/>
                <a:ea typeface="Times New Roman" charset="0"/>
                <a:cs typeface="Times New Roman" charset="0"/>
              </a:rPr>
              <a:t>Foster and strengthen Extension education programming throughout the Southern region by promoting multi-state cooperation</a:t>
            </a:r>
            <a:r>
              <a:rPr lang="en-US" altLang="en-US" sz="3200" dirty="0" smtClean="0">
                <a:solidFill>
                  <a:srgbClr val="000000"/>
                </a:solidFill>
                <a:latin typeface="Cambria" charset="0"/>
                <a:ea typeface="Times New Roman" charset="0"/>
                <a:cs typeface="Times New Roman" charset="0"/>
              </a:rPr>
              <a:t>.</a:t>
            </a:r>
            <a:endParaRPr lang="en-US" altLang="en-US" sz="3200" dirty="0">
              <a:solidFill>
                <a:srgbClr val="000000"/>
              </a:solidFill>
              <a:latin typeface="Cambria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mbria" charset="0"/>
                <a:ea typeface="Times New Roman" charset="0"/>
                <a:cs typeface="Times New Roman" charset="0"/>
              </a:rPr>
              <a:t>Anticipate emerging program issues and needs. 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mbria" charset="0"/>
                <a:ea typeface="Times New Roman" charset="0"/>
                <a:cs typeface="Times New Roman" charset="0"/>
              </a:rPr>
              <a:t>Implement action processes to address them in a timely manner.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latin typeface="Cambria" charset="0"/>
                <a:ea typeface="Adobe Fan Heiti Std B" charset="-120"/>
              </a:rPr>
              <a:t>The Southern Region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2826" y="1349375"/>
            <a:ext cx="3541713" cy="9906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13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States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 Puerto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Rico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 U.S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. Virgin Islands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6" y="1580913"/>
            <a:ext cx="7278687" cy="5189538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Cambria" charset="0"/>
                <a:ea typeface="Adobe Fan Heiti Std B" charset="-120"/>
              </a:rPr>
              <a:t>The </a:t>
            </a:r>
            <a:r>
              <a:rPr lang="en-US" altLang="en-US" dirty="0" smtClean="0">
                <a:latin typeface="Cambria" charset="0"/>
                <a:ea typeface="Adobe Fan Heiti Std B" charset="-120"/>
              </a:rPr>
              <a:t>1890/1994 </a:t>
            </a:r>
            <a:r>
              <a:rPr lang="en-US" altLang="en-US" dirty="0">
                <a:latin typeface="Cambria" charset="0"/>
                <a:ea typeface="Adobe Fan Heiti Std B" charset="-120"/>
              </a:rPr>
              <a:t>Region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026"/>
            <a:ext cx="12301439" cy="3618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4884" y="5583132"/>
            <a:ext cx="4069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19 1890 Institutions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1 1994 Institution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985964" y="168277"/>
            <a:ext cx="8340725" cy="1325562"/>
          </a:xfrm>
        </p:spPr>
        <p:txBody>
          <a:bodyPr/>
          <a:lstStyle/>
          <a:p>
            <a:pPr algn="ctr"/>
            <a:r>
              <a:rPr lang="en-US" altLang="en-US">
                <a:latin typeface="Cambria" charset="0"/>
                <a:ea typeface="Adobe Fan Heiti Std B" charset="-120"/>
              </a:rPr>
              <a:t>Southern Extension Organizations</a:t>
            </a:r>
          </a:p>
        </p:txBody>
      </p:sp>
      <p:pic>
        <p:nvPicPr>
          <p:cNvPr id="16386" name="Picture 2" descr="http://srpln.msstate.edu/img/side_bar/aea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1601789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450975" y="3478213"/>
            <a:ext cx="304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Cambria" charset="0"/>
                <a:ea typeface="ＭＳ Ｐゴシック" charset="-128"/>
              </a:rPr>
              <a:t>Association </a:t>
            </a:r>
            <a:r>
              <a:rPr lang="en-US" altLang="en-US" sz="2000" b="1" dirty="0">
                <a:latin typeface="Cambria" charset="0"/>
                <a:ea typeface="ＭＳ Ｐゴシック" charset="-128"/>
              </a:rPr>
              <a:t>of Extension Administrators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mbria" charset="0"/>
                <a:ea typeface="ＭＳ Ｐゴシック" charset="-128"/>
              </a:rPr>
              <a:t>(1890 Universities)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343400" y="3125789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mbria" charset="0"/>
                <a:ea typeface="ＭＳ Ｐゴシック" charset="-128"/>
              </a:rPr>
              <a:t>Southern Rural Development Center</a:t>
            </a: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7889875" y="2865439"/>
            <a:ext cx="2590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charset="0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Cambria" charset="0"/>
                <a:ea typeface="ＭＳ Ｐゴシック" charset="-128"/>
              </a:rPr>
              <a:t>Association </a:t>
            </a:r>
            <a:r>
              <a:rPr lang="en-US" altLang="en-US" sz="2000" b="1" dirty="0">
                <a:latin typeface="Cambria" charset="0"/>
                <a:ea typeface="ＭＳ Ｐゴシック" charset="-128"/>
              </a:rPr>
              <a:t>of Southern Region Extension Directors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mbria" charset="0"/>
                <a:ea typeface="ＭＳ Ｐゴシック" charset="-128"/>
              </a:rPr>
              <a:t>(1862 Universities)</a:t>
            </a:r>
          </a:p>
        </p:txBody>
      </p:sp>
      <p:pic>
        <p:nvPicPr>
          <p:cNvPr id="16390" name="Picture 10" descr="http://srpln.msstate.edu/img/side_bar/asred_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1951038"/>
            <a:ext cx="2438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6" y="2028826"/>
            <a:ext cx="27670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492179" y="99583"/>
            <a:ext cx="5410200" cy="1325563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Cambria" charset="0"/>
                <a:ea typeface="ＭＳ Ｐゴシック" charset="-128"/>
              </a:rPr>
              <a:t>PLN Structure Overview</a:t>
            </a:r>
          </a:p>
        </p:txBody>
      </p:sp>
      <p:sp>
        <p:nvSpPr>
          <p:cNvPr id="21" name="Block Arc 20"/>
          <p:cNvSpPr/>
          <p:nvPr/>
        </p:nvSpPr>
        <p:spPr>
          <a:xfrm rot="10800000">
            <a:off x="2794001" y="1571625"/>
            <a:ext cx="6704013" cy="4135438"/>
          </a:xfrm>
          <a:prstGeom prst="blockArc">
            <a:avLst>
              <a:gd name="adj1" fmla="val 9130714"/>
              <a:gd name="adj2" fmla="val 1395819"/>
              <a:gd name="adj3" fmla="val 194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6120865" y="1973947"/>
            <a:ext cx="2880690" cy="6265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  <a:effectLst>
            <a:outerShdw blurRad="50800" dist="50800" dir="5400000" algn="ctr" rotWithShape="0">
              <a:schemeClr val="tx1"/>
            </a:outerShdw>
            <a:softEdge rad="127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Cambria"/>
              </a:rPr>
              <a:t>ASRED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Cambria"/>
              </a:rPr>
              <a:t>1862  Directors</a:t>
            </a:r>
          </a:p>
        </p:txBody>
      </p:sp>
      <p:sp>
        <p:nvSpPr>
          <p:cNvPr id="23" name="Oval 2"/>
          <p:cNvSpPr>
            <a:spLocks noChangeArrowheads="1"/>
          </p:cNvSpPr>
          <p:nvPr/>
        </p:nvSpPr>
        <p:spPr bwMode="auto">
          <a:xfrm>
            <a:off x="3242357" y="1973948"/>
            <a:ext cx="2819400" cy="6265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  <a:headEnd/>
            <a:tailEnd/>
          </a:ln>
          <a:effectLst>
            <a:outerShdw blurRad="50800" dist="50800" dir="5400000" algn="ctr" rotWithShape="0">
              <a:schemeClr val="tx1"/>
            </a:outerShdw>
            <a:softEdge rad="127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Cambria"/>
              </a:rPr>
              <a:t>AEA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Cambria"/>
              </a:rPr>
              <a:t>1890 Administrators</a:t>
            </a: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4384676" y="3486151"/>
            <a:ext cx="3444875" cy="10017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000000"/>
                </a:solidFill>
                <a:latin typeface="Cambria"/>
              </a:rPr>
              <a:t>PLC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rgbClr val="000000"/>
                </a:solidFill>
                <a:latin typeface="Cambria"/>
              </a:rPr>
              <a:t>Program Leadership Committee</a:t>
            </a:r>
          </a:p>
        </p:txBody>
      </p:sp>
      <p:grpSp>
        <p:nvGrpSpPr>
          <p:cNvPr id="17418" name="Group 12"/>
          <p:cNvGrpSpPr>
            <a:grpSpLocks/>
          </p:cNvGrpSpPr>
          <p:nvPr/>
        </p:nvGrpSpPr>
        <p:grpSpPr bwMode="auto">
          <a:xfrm>
            <a:off x="3444875" y="4017963"/>
            <a:ext cx="5270500" cy="1420812"/>
            <a:chOff x="1146" y="1697"/>
            <a:chExt cx="3644" cy="1089"/>
          </a:xfrm>
        </p:grpSpPr>
        <p:sp>
          <p:nvSpPr>
            <p:cNvPr id="13326" name="Oval 13"/>
            <p:cNvSpPr>
              <a:spLocks noChangeArrowheads="1"/>
            </p:cNvSpPr>
            <p:nvPr/>
          </p:nvSpPr>
          <p:spPr bwMode="auto">
            <a:xfrm>
              <a:off x="1419" y="2034"/>
              <a:ext cx="528" cy="3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COM</a:t>
              </a:r>
            </a:p>
          </p:txBody>
        </p:sp>
        <p:sp>
          <p:nvSpPr>
            <p:cNvPr id="13327" name="Oval 14"/>
            <p:cNvSpPr>
              <a:spLocks noChangeArrowheads="1"/>
            </p:cNvSpPr>
            <p:nvPr/>
          </p:nvSpPr>
          <p:spPr bwMode="auto">
            <a:xfrm>
              <a:off x="1146" y="1697"/>
              <a:ext cx="536" cy="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ANR</a:t>
              </a:r>
            </a:p>
          </p:txBody>
        </p:sp>
        <p:sp>
          <p:nvSpPr>
            <p:cNvPr id="13328" name="Oval 15"/>
            <p:cNvSpPr>
              <a:spLocks noChangeArrowheads="1"/>
            </p:cNvSpPr>
            <p:nvPr/>
          </p:nvSpPr>
          <p:spPr bwMode="auto">
            <a:xfrm>
              <a:off x="1853" y="2266"/>
              <a:ext cx="578" cy="38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CD</a:t>
              </a:r>
            </a:p>
          </p:txBody>
        </p:sp>
        <p:sp>
          <p:nvSpPr>
            <p:cNvPr id="13329" name="Oval 16"/>
            <p:cNvSpPr>
              <a:spLocks noChangeArrowheads="1"/>
            </p:cNvSpPr>
            <p:nvPr/>
          </p:nvSpPr>
          <p:spPr bwMode="auto">
            <a:xfrm>
              <a:off x="2417" y="2420"/>
              <a:ext cx="575" cy="3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FCS</a:t>
              </a:r>
            </a:p>
          </p:txBody>
        </p:sp>
        <p:sp>
          <p:nvSpPr>
            <p:cNvPr id="13330" name="Oval 17"/>
            <p:cNvSpPr>
              <a:spLocks noChangeArrowheads="1"/>
            </p:cNvSpPr>
            <p:nvPr/>
          </p:nvSpPr>
          <p:spPr bwMode="auto">
            <a:xfrm>
              <a:off x="3049" y="2420"/>
              <a:ext cx="528" cy="3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4-H</a:t>
              </a:r>
            </a:p>
          </p:txBody>
        </p:sp>
        <p:sp>
          <p:nvSpPr>
            <p:cNvPr id="13331" name="Oval 18"/>
            <p:cNvSpPr>
              <a:spLocks noChangeArrowheads="1"/>
            </p:cNvSpPr>
            <p:nvPr/>
          </p:nvSpPr>
          <p:spPr bwMode="auto">
            <a:xfrm>
              <a:off x="3934" y="2034"/>
              <a:ext cx="574" cy="3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MM</a:t>
              </a:r>
            </a:p>
          </p:txBody>
        </p:sp>
        <p:sp>
          <p:nvSpPr>
            <p:cNvPr id="13332" name="Oval 19"/>
            <p:cNvSpPr>
              <a:spLocks noChangeArrowheads="1"/>
            </p:cNvSpPr>
            <p:nvPr/>
          </p:nvSpPr>
          <p:spPr bwMode="auto">
            <a:xfrm>
              <a:off x="4213" y="1697"/>
              <a:ext cx="577" cy="3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PSD</a:t>
              </a:r>
            </a:p>
          </p:txBody>
        </p:sp>
        <p:sp>
          <p:nvSpPr>
            <p:cNvPr id="13333" name="Oval 20"/>
            <p:cNvSpPr>
              <a:spLocks noChangeArrowheads="1"/>
            </p:cNvSpPr>
            <p:nvPr/>
          </p:nvSpPr>
          <p:spPr bwMode="auto">
            <a:xfrm>
              <a:off x="3551" y="2265"/>
              <a:ext cx="528" cy="38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IT</a:t>
              </a:r>
            </a:p>
          </p:txBody>
        </p:sp>
      </p:grpSp>
      <p:sp>
        <p:nvSpPr>
          <p:cNvPr id="34" name="Oval 2"/>
          <p:cNvSpPr>
            <a:spLocks noChangeArrowheads="1"/>
          </p:cNvSpPr>
          <p:nvPr/>
        </p:nvSpPr>
        <p:spPr bwMode="auto">
          <a:xfrm>
            <a:off x="4968875" y="2770189"/>
            <a:ext cx="2128838" cy="7524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1400" b="1" dirty="0">
                <a:latin typeface="Cambria"/>
              </a:rPr>
              <a:t>Executive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06412" y="335099"/>
            <a:ext cx="7886700" cy="9413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en-US" sz="3200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Program Committees (PC)</a:t>
            </a:r>
          </a:p>
        </p:txBody>
      </p:sp>
      <p:sp>
        <p:nvSpPr>
          <p:cNvPr id="14341" name="TextBox 13"/>
          <p:cNvSpPr txBox="1">
            <a:spLocks noChangeArrowheads="1"/>
          </p:cNvSpPr>
          <p:nvPr/>
        </p:nvSpPr>
        <p:spPr bwMode="auto">
          <a:xfrm>
            <a:off x="2103438" y="3424239"/>
            <a:ext cx="1763712" cy="338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rgbClr val="17375E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Communication</a:t>
            </a:r>
          </a:p>
        </p:txBody>
      </p:sp>
      <p:sp>
        <p:nvSpPr>
          <p:cNvPr id="14342" name="TextBox 14"/>
          <p:cNvSpPr txBox="1">
            <a:spLocks noChangeArrowheads="1"/>
          </p:cNvSpPr>
          <p:nvPr/>
        </p:nvSpPr>
        <p:spPr bwMode="auto">
          <a:xfrm>
            <a:off x="2841626" y="3835400"/>
            <a:ext cx="1660525" cy="585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rgbClr val="17375E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Community Development</a:t>
            </a:r>
          </a:p>
        </p:txBody>
      </p:sp>
      <p:sp>
        <p:nvSpPr>
          <p:cNvPr id="14343" name="TextBox 15"/>
          <p:cNvSpPr txBox="1">
            <a:spLocks noChangeArrowheads="1"/>
          </p:cNvSpPr>
          <p:nvPr/>
        </p:nvSpPr>
        <p:spPr bwMode="auto">
          <a:xfrm>
            <a:off x="4608514" y="4314826"/>
            <a:ext cx="1419225" cy="847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rgbClr val="17375E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Family &amp; Consumer Science</a:t>
            </a:r>
          </a:p>
        </p:txBody>
      </p:sp>
      <p:sp>
        <p:nvSpPr>
          <p:cNvPr id="14344" name="TextBox 16"/>
          <p:cNvSpPr txBox="1">
            <a:spLocks noChangeArrowheads="1"/>
          </p:cNvSpPr>
          <p:nvPr/>
        </p:nvSpPr>
        <p:spPr bwMode="auto">
          <a:xfrm>
            <a:off x="6288089" y="4311650"/>
            <a:ext cx="1639887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rgbClr val="17375E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4-H Youth Development</a:t>
            </a:r>
          </a:p>
        </p:txBody>
      </p:sp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7721600" y="3835401"/>
            <a:ext cx="2546350" cy="339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rgbClr val="17375E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Information Technology</a:t>
            </a:r>
          </a:p>
        </p:txBody>
      </p:sp>
      <p:sp>
        <p:nvSpPr>
          <p:cNvPr id="14346" name="TextBox 18"/>
          <p:cNvSpPr txBox="1">
            <a:spLocks noChangeArrowheads="1"/>
          </p:cNvSpPr>
          <p:nvPr/>
        </p:nvSpPr>
        <p:spPr bwMode="auto">
          <a:xfrm>
            <a:off x="8364539" y="3382964"/>
            <a:ext cx="1868487" cy="338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rgbClr val="17375E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Middle Managers</a:t>
            </a:r>
          </a:p>
        </p:txBody>
      </p:sp>
      <p:sp>
        <p:nvSpPr>
          <p:cNvPr id="14347" name="TextBox 19"/>
          <p:cNvSpPr txBox="1">
            <a:spLocks noChangeArrowheads="1"/>
          </p:cNvSpPr>
          <p:nvPr/>
        </p:nvSpPr>
        <p:spPr bwMode="auto">
          <a:xfrm>
            <a:off x="8750301" y="2493963"/>
            <a:ext cx="1630363" cy="830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rgbClr val="17375E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     Program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      &amp; Staff Development</a:t>
            </a:r>
          </a:p>
        </p:txBody>
      </p:sp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2168526" y="2555875"/>
            <a:ext cx="1311275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rgbClr val="17375E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Agriculture &amp; Natural Resources</a:t>
            </a:r>
          </a:p>
        </p:txBody>
      </p:sp>
      <p:grpSp>
        <p:nvGrpSpPr>
          <p:cNvPr id="18442" name="Group 12"/>
          <p:cNvGrpSpPr>
            <a:grpSpLocks/>
          </p:cNvGrpSpPr>
          <p:nvPr/>
        </p:nvGrpSpPr>
        <p:grpSpPr bwMode="auto">
          <a:xfrm>
            <a:off x="3479800" y="2884488"/>
            <a:ext cx="5270500" cy="1420812"/>
            <a:chOff x="1146" y="1697"/>
            <a:chExt cx="3644" cy="1089"/>
          </a:xfrm>
        </p:grpSpPr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1419" y="2034"/>
              <a:ext cx="528" cy="3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COM</a:t>
              </a:r>
            </a:p>
          </p:txBody>
        </p:sp>
        <p:sp>
          <p:nvSpPr>
            <p:cNvPr id="23" name="Oval 14"/>
            <p:cNvSpPr>
              <a:spLocks noChangeArrowheads="1"/>
            </p:cNvSpPr>
            <p:nvPr/>
          </p:nvSpPr>
          <p:spPr bwMode="auto">
            <a:xfrm>
              <a:off x="1146" y="1697"/>
              <a:ext cx="536" cy="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ANR</a:t>
              </a:r>
            </a:p>
          </p:txBody>
        </p:sp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1853" y="2266"/>
              <a:ext cx="578" cy="38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CD</a:t>
              </a:r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2417" y="2420"/>
              <a:ext cx="575" cy="3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FCS</a:t>
              </a:r>
            </a:p>
          </p:txBody>
        </p:sp>
        <p:sp>
          <p:nvSpPr>
            <p:cNvPr id="26" name="Oval 17"/>
            <p:cNvSpPr>
              <a:spLocks noChangeArrowheads="1"/>
            </p:cNvSpPr>
            <p:nvPr/>
          </p:nvSpPr>
          <p:spPr bwMode="auto">
            <a:xfrm>
              <a:off x="3049" y="2420"/>
              <a:ext cx="528" cy="3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4-H</a:t>
              </a:r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3934" y="2034"/>
              <a:ext cx="574" cy="3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MM</a:t>
              </a:r>
            </a:p>
          </p:txBody>
        </p:sp>
        <p:sp>
          <p:nvSpPr>
            <p:cNvPr id="28" name="Oval 19"/>
            <p:cNvSpPr>
              <a:spLocks noChangeArrowheads="1"/>
            </p:cNvSpPr>
            <p:nvPr/>
          </p:nvSpPr>
          <p:spPr bwMode="auto">
            <a:xfrm>
              <a:off x="4213" y="1697"/>
              <a:ext cx="577" cy="3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PSD</a:t>
              </a:r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3551" y="2265"/>
              <a:ext cx="528" cy="38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>
                <a:latin typeface="Cambria" charset="0"/>
                <a:ea typeface="ＭＳ Ｐゴシック" charset="-128"/>
              </a:rPr>
              <a:t>Program Committee Responsibilities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>
                <a:latin typeface="Cambria" charset="0"/>
                <a:ea typeface="ＭＳ Ｐゴシック" charset="-128"/>
                <a:cs typeface="Arial" charset="0"/>
              </a:rPr>
              <a:t>Identify emerging issues and opportunities.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Cambria" charset="0"/>
                <a:ea typeface="ＭＳ Ｐゴシック" charset="-128"/>
                <a:cs typeface="Arial" charset="0"/>
              </a:rPr>
              <a:t>Develop annual Plan of Work to respond. 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Cambria" charset="0"/>
                <a:ea typeface="ＭＳ Ｐゴシック" charset="-128"/>
                <a:cs typeface="Arial" charset="0"/>
              </a:rPr>
              <a:t>Collaborate regionally.</a:t>
            </a:r>
          </a:p>
        </p:txBody>
      </p:sp>
      <p:grpSp>
        <p:nvGrpSpPr>
          <p:cNvPr id="19459" name="Group 12"/>
          <p:cNvGrpSpPr>
            <a:grpSpLocks/>
          </p:cNvGrpSpPr>
          <p:nvPr/>
        </p:nvGrpSpPr>
        <p:grpSpPr bwMode="auto">
          <a:xfrm>
            <a:off x="3432176" y="4233863"/>
            <a:ext cx="5268913" cy="1420812"/>
            <a:chOff x="1146" y="1697"/>
            <a:chExt cx="3644" cy="1089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9" y="2034"/>
              <a:ext cx="528" cy="3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COM</a:t>
              </a: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146" y="1697"/>
              <a:ext cx="536" cy="3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ANR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853" y="2266"/>
              <a:ext cx="578" cy="38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CD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417" y="2420"/>
              <a:ext cx="573" cy="3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FCS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049" y="2420"/>
              <a:ext cx="528" cy="3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4-H</a:t>
              </a: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934" y="2034"/>
              <a:ext cx="574" cy="3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MM</a:t>
              </a: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212" y="1697"/>
              <a:ext cx="578" cy="36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PSD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552" y="2265"/>
              <a:ext cx="527" cy="38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buFont typeface="Arial" panose="020B0604020202020204" pitchFamily="34" charset="0"/>
                <a:buChar char="•"/>
                <a:tabLst>
                  <a:tab pos="457200" algn="l"/>
                </a:tabLst>
                <a:defRPr sz="3200">
                  <a:solidFill>
                    <a:srgbClr val="17375E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Franklin Gothic Medium" panose="020B06030201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400" b="1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 dirty="0">
                <a:latin typeface="Cambria" charset="0"/>
                <a:ea typeface="ＭＳ Ｐゴシック" charset="-128"/>
              </a:rPr>
              <a:t>Program Leadership Committee (PLC)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8070850" cy="4351338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400">
                <a:solidFill>
                  <a:srgbClr val="000000"/>
                </a:solidFill>
                <a:latin typeface="Cambria" charset="0"/>
                <a:ea typeface="ＭＳ Ｐゴシック" charset="-128"/>
                <a:cs typeface="Arial" charset="0"/>
              </a:rPr>
              <a:t>Membership comprised of individuals elected by their Program Committee plus ASRED and AEA representatives.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sz="2400">
                <a:solidFill>
                  <a:srgbClr val="000000"/>
                </a:solidFill>
                <a:latin typeface="Cambria" charset="0"/>
                <a:ea typeface="ＭＳ Ｐゴシック" charset="-128"/>
                <a:cs typeface="Arial" charset="0"/>
              </a:rPr>
              <a:t>Roles and Responsibilities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Cambria" charset="0"/>
                <a:ea typeface="ＭＳ Ｐゴシック" charset="-128"/>
                <a:cs typeface="Arial" charset="0"/>
              </a:rPr>
              <a:t>Identify cross-committee emerging issues.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Cambria" charset="0"/>
                <a:ea typeface="ＭＳ Ｐゴシック" charset="-128"/>
                <a:cs typeface="Arial" charset="0"/>
              </a:rPr>
              <a:t>Review annual Plans of Work for Committees.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Cambria" charset="0"/>
                <a:ea typeface="ＭＳ Ｐゴシック" charset="-128"/>
                <a:cs typeface="Arial" charset="0"/>
              </a:rPr>
              <a:t>Plan Annual PLN Conference.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000000"/>
                </a:solidFill>
                <a:latin typeface="Cambria" charset="0"/>
                <a:ea typeface="ＭＳ Ｐゴシック" charset="-128"/>
                <a:cs typeface="Arial" charset="0"/>
              </a:rPr>
              <a:t>Carry Information and Action Items from the Committees to the Administrators and Directors.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PLN_2017" id="{51FE31C3-5AA9-4129-9664-4182BA48DCAE}" vid="{5DBBFFE1-69C6-4DA9-956E-434689BF00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SRPLN_2017</Template>
  <TotalTime>258</TotalTime>
  <Words>431</Words>
  <Application>Microsoft Macintosh PowerPoint</Application>
  <PresentationFormat>Widescreen</PresentationFormat>
  <Paragraphs>144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Abadi MT Condensed</vt:lpstr>
      <vt:lpstr>Adobe Fan Heiti Std B</vt:lpstr>
      <vt:lpstr>Calibri</vt:lpstr>
      <vt:lpstr>Calibri Light</vt:lpstr>
      <vt:lpstr>Cambria</vt:lpstr>
      <vt:lpstr>ＭＳ Ｐゴシック</vt:lpstr>
      <vt:lpstr>Times New Roman</vt:lpstr>
      <vt:lpstr>Arial</vt:lpstr>
      <vt:lpstr>Office Theme</vt:lpstr>
      <vt:lpstr>Southern Region  Program Leaders Network</vt:lpstr>
      <vt:lpstr>PLN Mission</vt:lpstr>
      <vt:lpstr>The Southern Region </vt:lpstr>
      <vt:lpstr>The 1890/1994 Region </vt:lpstr>
      <vt:lpstr>Southern Extension Organizations</vt:lpstr>
      <vt:lpstr>PLN Structure Overview</vt:lpstr>
      <vt:lpstr>Program Committees (PC)</vt:lpstr>
      <vt:lpstr>Program Committee Responsibilities</vt:lpstr>
      <vt:lpstr>Program Leadership Committee (PLC)</vt:lpstr>
      <vt:lpstr>Benefits: What’s in it for You?</vt:lpstr>
      <vt:lpstr>Survey: What Do You Value in PLN?</vt:lpstr>
      <vt:lpstr>Four Results of Participating </vt:lpstr>
      <vt:lpstr>Tips for Successful First Meeting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agecon</dc:creator>
  <cp:lastModifiedBy>Elizabeth North</cp:lastModifiedBy>
  <cp:revision>4</cp:revision>
  <dcterms:created xsi:type="dcterms:W3CDTF">2017-06-09T19:07:43Z</dcterms:created>
  <dcterms:modified xsi:type="dcterms:W3CDTF">2017-08-11T16:20:33Z</dcterms:modified>
</cp:coreProperties>
</file>