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3F98"/>
    <a:srgbClr val="FCCB05"/>
    <a:srgbClr val="41AD49"/>
    <a:srgbClr val="FFCB05"/>
    <a:srgbClr val="FBAE3E"/>
    <a:srgbClr val="8CC63E"/>
    <a:srgbClr val="FCA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77558" autoAdjust="0"/>
  </p:normalViewPr>
  <p:slideViewPr>
    <p:cSldViewPr snapToGrid="0">
      <p:cViewPr varScale="1">
        <p:scale>
          <a:sx n="65" d="100"/>
          <a:sy n="65" d="100"/>
        </p:scale>
        <p:origin x="10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532D82-124B-4EDA-9DB2-35AD31C73209}" type="datetimeFigureOut">
              <a:rPr lang="en-US" smtClean="0"/>
              <a:t>6/4/2019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B0D95E-FDC1-4B24-9C66-548E6F99D920}" type="slidenum">
              <a:rPr lang="en-US" smtClean="0"/>
              <a:t>‹#›</a:t>
            </a:fld>
            <a:endParaRPr lang="en-US"/>
          </a:p>
        </p:txBody>
      </p:sp>
    </p:spTree>
    <p:extLst>
      <p:ext uri="{BB962C8B-B14F-4D97-AF65-F5344CB8AC3E}">
        <p14:creationId xmlns:p14="http://schemas.microsoft.com/office/powerpoint/2010/main" val="223624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Be sure to record</a:t>
            </a:r>
            <a:r>
              <a:rPr lang="en-US" altLang="en-US" baseline="0" dirty="0" smtClean="0"/>
              <a:t> the session and</a:t>
            </a:r>
          </a:p>
          <a:p>
            <a:pPr eaLnBrk="1" hangingPunct="1">
              <a:spcBef>
                <a:spcPct val="0"/>
              </a:spcBef>
            </a:pPr>
            <a:endParaRPr lang="en-US" altLang="en-US" baseline="0" dirty="0" smtClean="0"/>
          </a:p>
          <a:p>
            <a:pPr eaLnBrk="1" hangingPunct="1">
              <a:spcBef>
                <a:spcPct val="0"/>
              </a:spcBef>
            </a:pPr>
            <a:r>
              <a:rPr lang="en-US" altLang="en-US" baseline="0" dirty="0" smtClean="0"/>
              <a:t>Be sure to capture the names of who attended by committee.</a:t>
            </a: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E3080F1-0A36-4A1D-BA34-F83CF6EF69B2}" type="slidenum">
              <a:rPr lang="en-US" altLang="en-US" smtClean="0"/>
              <a:pPr/>
              <a:t>1</a:t>
            </a:fld>
            <a:endParaRPr lang="en-US" altLang="en-US" smtClean="0"/>
          </a:p>
        </p:txBody>
      </p:sp>
    </p:spTree>
    <p:extLst>
      <p:ext uri="{BB962C8B-B14F-4D97-AF65-F5344CB8AC3E}">
        <p14:creationId xmlns:p14="http://schemas.microsoft.com/office/powerpoint/2010/main" val="92995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Each committee will also be preparing a new Plan of Work for the next 12 months (2019-20).</a:t>
            </a:r>
          </a:p>
          <a:p>
            <a:pPr eaLnBrk="1" hangingPunct="1">
              <a:spcBef>
                <a:spcPct val="0"/>
              </a:spcBef>
            </a:pPr>
            <a:endParaRPr lang="en-US" altLang="en-US" dirty="0" smtClean="0"/>
          </a:p>
          <a:p>
            <a:pPr eaLnBrk="1" hangingPunct="1">
              <a:spcBef>
                <a:spcPct val="0"/>
              </a:spcBef>
            </a:pPr>
            <a:r>
              <a:rPr lang="en-US" altLang="en-US" dirty="0" smtClean="0"/>
              <a:t>In addition to putting in the plans for</a:t>
            </a:r>
            <a:r>
              <a:rPr lang="en-US" altLang="en-US" baseline="0" dirty="0" smtClean="0"/>
              <a:t> the committee, you will also include new officers and PLC representatives, along with the conference call schedule.</a:t>
            </a:r>
          </a:p>
          <a:p>
            <a:pPr eaLnBrk="1" hangingPunct="1">
              <a:spcBef>
                <a:spcPct val="0"/>
              </a:spcBef>
            </a:pPr>
            <a:endParaRPr lang="en-US" altLang="en-US" baseline="0" dirty="0" smtClean="0"/>
          </a:p>
          <a:p>
            <a:pPr eaLnBrk="1" hangingPunct="1">
              <a:spcBef>
                <a:spcPct val="0"/>
              </a:spcBef>
            </a:pPr>
            <a:r>
              <a:rPr lang="en-US" altLang="en-US" baseline="0" dirty="0" smtClean="0"/>
              <a:t>These will be reviewed by the directors and administrators on Thursday.</a:t>
            </a:r>
          </a:p>
          <a:p>
            <a:pPr eaLnBrk="1" hangingPunct="1">
              <a:spcBef>
                <a:spcPct val="0"/>
              </a:spcBef>
            </a:pPr>
            <a:endParaRPr lang="en-US" altLang="en-US" baseline="0" dirty="0" smtClean="0"/>
          </a:p>
          <a:p>
            <a:pPr eaLnBrk="1" hangingPunct="1">
              <a:spcBef>
                <a:spcPct val="0"/>
              </a:spcBef>
            </a:pPr>
            <a:r>
              <a:rPr lang="en-US" altLang="en-US" baseline="0" dirty="0" smtClean="0"/>
              <a:t>Consider selecting just a few high impact joint efforts.  What can you do together that will make all of your work more effective and efficient.  It is not necessary to have a long list of items.  A few high quality lines is better than a full page of lesser ideas.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AD5921ED-B8E7-4752-BDF4-50621CFDE301}" type="slidenum">
              <a:rPr lang="en-US" altLang="en-US" smtClean="0"/>
              <a:pPr/>
              <a:t>10</a:t>
            </a:fld>
            <a:endParaRPr lang="en-US" altLang="en-US" smtClean="0"/>
          </a:p>
        </p:txBody>
      </p:sp>
    </p:spTree>
    <p:extLst>
      <p:ext uri="{BB962C8B-B14F-4D97-AF65-F5344CB8AC3E}">
        <p14:creationId xmlns:p14="http://schemas.microsoft.com/office/powerpoint/2010/main" val="51202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Be sure you have filled all of the officer positions</a:t>
            </a:r>
            <a:r>
              <a:rPr lang="en-US" altLang="en-US" baseline="0" dirty="0" smtClean="0"/>
              <a:t> for the coming year.</a:t>
            </a:r>
          </a:p>
          <a:p>
            <a:pPr eaLnBrk="1" hangingPunct="1">
              <a:spcBef>
                <a:spcPct val="0"/>
              </a:spcBef>
            </a:pPr>
            <a:endParaRPr lang="en-US" altLang="en-US" baseline="0" dirty="0" smtClean="0"/>
          </a:p>
          <a:p>
            <a:pPr eaLnBrk="1" hangingPunct="1">
              <a:spcBef>
                <a:spcPct val="0"/>
              </a:spcBef>
            </a:pPr>
            <a:r>
              <a:rPr lang="en-US" altLang="en-US" baseline="0" dirty="0" smtClean="0"/>
              <a:t>Note that new PLC reps. are asked to join the Thursday morning PLC meeting.</a:t>
            </a: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D02A6E8C-97AD-4788-BA6B-E1E1AD5E6F3F}" type="slidenum">
              <a:rPr lang="en-US" altLang="en-US" smtClean="0"/>
              <a:pPr/>
              <a:t>11</a:t>
            </a:fld>
            <a:endParaRPr lang="en-US" altLang="en-US" smtClean="0"/>
          </a:p>
        </p:txBody>
      </p:sp>
    </p:spTree>
    <p:extLst>
      <p:ext uri="{BB962C8B-B14F-4D97-AF65-F5344CB8AC3E}">
        <p14:creationId xmlns:p14="http://schemas.microsoft.com/office/powerpoint/2010/main" val="409611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committees that need to</a:t>
            </a:r>
            <a:r>
              <a:rPr lang="en-US" baseline="0" dirty="0" smtClean="0"/>
              <a:t> appoint new PLC representatives.</a:t>
            </a:r>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12</a:t>
            </a:fld>
            <a:endParaRPr lang="en-US"/>
          </a:p>
        </p:txBody>
      </p:sp>
    </p:spTree>
    <p:extLst>
      <p:ext uri="{BB962C8B-B14F-4D97-AF65-F5344CB8AC3E}">
        <p14:creationId xmlns:p14="http://schemas.microsoft.com/office/powerpoint/2010/main" val="251025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Updating</a:t>
            </a:r>
            <a:r>
              <a:rPr lang="en-US" altLang="en-US" baseline="0" dirty="0" smtClean="0"/>
              <a:t> both the membership list AND email listserv is an important task to keep the committee connected throughout the year.  Please be sure to return the hard copies of these to the registration desk by WEDNESDAY.</a:t>
            </a: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56A6525-5BF1-4609-8D06-A48D853C488B}" type="slidenum">
              <a:rPr lang="en-US" altLang="en-US" smtClean="0"/>
              <a:pPr/>
              <a:t>13</a:t>
            </a:fld>
            <a:endParaRPr lang="en-US" altLang="en-US" smtClean="0"/>
          </a:p>
        </p:txBody>
      </p:sp>
    </p:spTree>
    <p:extLst>
      <p:ext uri="{BB962C8B-B14F-4D97-AF65-F5344CB8AC3E}">
        <p14:creationId xmlns:p14="http://schemas.microsoft.com/office/powerpoint/2010/main" val="101447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Action and information items are due Wednesday</a:t>
            </a:r>
            <a:r>
              <a:rPr lang="en-US" altLang="en-US" baseline="0" dirty="0" smtClean="0"/>
              <a:t> at 3:00</a:t>
            </a:r>
          </a:p>
          <a:p>
            <a:pPr eaLnBrk="1" hangingPunct="1">
              <a:spcBef>
                <a:spcPct val="0"/>
              </a:spcBef>
            </a:pPr>
            <a:endParaRPr lang="en-US" altLang="en-US" baseline="0" dirty="0" smtClean="0"/>
          </a:p>
          <a:p>
            <a:pPr eaLnBrk="1" hangingPunct="1">
              <a:spcBef>
                <a:spcPct val="0"/>
              </a:spcBef>
            </a:pPr>
            <a:r>
              <a:rPr lang="en-US" altLang="en-US" baseline="0" dirty="0" smtClean="0"/>
              <a:t>Please do not change any fonts or styles in the template as these have to be combined into a single presentation quickly.</a:t>
            </a:r>
          </a:p>
          <a:p>
            <a:pPr eaLnBrk="1" hangingPunct="1">
              <a:spcBef>
                <a:spcPct val="0"/>
              </a:spcBef>
            </a:pPr>
            <a:endParaRPr lang="en-US" altLang="en-US" baseline="0" dirty="0" smtClean="0"/>
          </a:p>
          <a:p>
            <a:pPr eaLnBrk="1" hangingPunct="1">
              <a:spcBef>
                <a:spcPct val="0"/>
              </a:spcBef>
            </a:pPr>
            <a:r>
              <a:rPr lang="en-US" altLang="en-US" baseline="0" dirty="0" smtClean="0"/>
              <a:t>Be sure to provide a cell phone number of someone we can contact with questions or clarifications.</a:t>
            </a: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BB1AB764-25C2-43DE-9594-D902AA543552}" type="slidenum">
              <a:rPr lang="en-US" altLang="en-US" smtClean="0"/>
              <a:pPr/>
              <a:t>14</a:t>
            </a:fld>
            <a:endParaRPr lang="en-US" altLang="en-US" smtClean="0"/>
          </a:p>
        </p:txBody>
      </p:sp>
    </p:spTree>
    <p:extLst>
      <p:ext uri="{BB962C8B-B14F-4D97-AF65-F5344CB8AC3E}">
        <p14:creationId xmlns:p14="http://schemas.microsoft.com/office/powerpoint/2010/main" val="158168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Your committee does</a:t>
            </a:r>
            <a:r>
              <a:rPr lang="en-US" altLang="en-US" baseline="0" dirty="0" smtClean="0"/>
              <a:t> not have to have an Action Item.  Only use this slide if you have something that meets these requirements.  If you do not have any Action Items, just delete the slide from the template.</a:t>
            </a: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7E6FEFEA-7523-4EB9-9750-867CCC89F7F2}" type="slidenum">
              <a:rPr lang="en-US" altLang="en-US" smtClean="0"/>
              <a:pPr/>
              <a:t>15</a:t>
            </a:fld>
            <a:endParaRPr lang="en-US" altLang="en-US" smtClean="0"/>
          </a:p>
        </p:txBody>
      </p:sp>
    </p:spTree>
    <p:extLst>
      <p:ext uri="{BB962C8B-B14F-4D97-AF65-F5344CB8AC3E}">
        <p14:creationId xmlns:p14="http://schemas.microsoft.com/office/powerpoint/2010/main" val="2669664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D5093AF4-88A1-4893-AA1C-E51651FDEF80}" type="slidenum">
              <a:rPr lang="en-US" altLang="en-US" smtClean="0"/>
              <a:pPr/>
              <a:t>16</a:t>
            </a:fld>
            <a:endParaRPr lang="en-US" altLang="en-US" smtClean="0"/>
          </a:p>
        </p:txBody>
      </p:sp>
    </p:spTree>
    <p:extLst>
      <p:ext uri="{BB962C8B-B14F-4D97-AF65-F5344CB8AC3E}">
        <p14:creationId xmlns:p14="http://schemas.microsoft.com/office/powerpoint/2010/main" val="4279301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E1B5D40-BDA4-4FDB-962D-B3EEA97F30F9}" type="slidenum">
              <a:rPr lang="en-US" altLang="en-US" smtClean="0"/>
              <a:pPr/>
              <a:t>17</a:t>
            </a:fld>
            <a:endParaRPr lang="en-US" altLang="en-US" smtClean="0"/>
          </a:p>
        </p:txBody>
      </p:sp>
    </p:spTree>
    <p:extLst>
      <p:ext uri="{BB962C8B-B14F-4D97-AF65-F5344CB8AC3E}">
        <p14:creationId xmlns:p14="http://schemas.microsoft.com/office/powerpoint/2010/main" val="784521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slide is required for all committees.</a:t>
            </a:r>
            <a:r>
              <a:rPr lang="en-US" altLang="en-US" baseline="0" dirty="0" smtClean="0"/>
              <a:t>  It should be a quick list of the top accomplishments for each committee.  These should be the top 2-3 things you have accomplished together.  Avoid listing items like phone calls, etc.  Rather list deliverables and impacts.  Typically these will draw from your committee’s plan of work from the past year.</a:t>
            </a:r>
          </a:p>
          <a:p>
            <a:pPr eaLnBrk="1" hangingPunct="1">
              <a:spcBef>
                <a:spcPct val="0"/>
              </a:spcBef>
            </a:pPr>
            <a:endParaRPr lang="en-US" altLang="en-US" baseline="0" dirty="0" smtClean="0"/>
          </a:p>
          <a:p>
            <a:pPr eaLnBrk="1" hangingPunct="1">
              <a:spcBef>
                <a:spcPct val="0"/>
              </a:spcBef>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207B71A-1420-4E4F-BAC1-8AAB027B0349}" type="slidenum">
              <a:rPr lang="en-US" altLang="en-US" smtClean="0"/>
              <a:pPr/>
              <a:t>18</a:t>
            </a:fld>
            <a:endParaRPr lang="en-US" altLang="en-US" smtClean="0"/>
          </a:p>
        </p:txBody>
      </p:sp>
    </p:spTree>
    <p:extLst>
      <p:ext uri="{BB962C8B-B14F-4D97-AF65-F5344CB8AC3E}">
        <p14:creationId xmlns:p14="http://schemas.microsoft.com/office/powerpoint/2010/main" val="410516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D95E-FDC1-4B24-9C66-548E6F99D920}" type="slidenum">
              <a:rPr lang="en-US" smtClean="0"/>
              <a:t>19</a:t>
            </a:fld>
            <a:endParaRPr lang="en-US"/>
          </a:p>
        </p:txBody>
      </p:sp>
    </p:spTree>
    <p:extLst>
      <p:ext uri="{BB962C8B-B14F-4D97-AF65-F5344CB8AC3E}">
        <p14:creationId xmlns:p14="http://schemas.microsoft.com/office/powerpoint/2010/main" val="11022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08BC8B20-09EA-48A0-AC52-EF93C0CD55E9}" type="slidenum">
              <a:rPr lang="en-US" altLang="en-US" smtClean="0"/>
              <a:pPr/>
              <a:t>2</a:t>
            </a:fld>
            <a:endParaRPr lang="en-US" altLang="en-US" smtClean="0"/>
          </a:p>
        </p:txBody>
      </p:sp>
    </p:spTree>
    <p:extLst>
      <p:ext uri="{BB962C8B-B14F-4D97-AF65-F5344CB8AC3E}">
        <p14:creationId xmlns:p14="http://schemas.microsoft.com/office/powerpoint/2010/main" val="1957079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D95E-FDC1-4B24-9C66-548E6F99D920}" type="slidenum">
              <a:rPr lang="en-US" smtClean="0"/>
              <a:t>20</a:t>
            </a:fld>
            <a:endParaRPr lang="en-US"/>
          </a:p>
        </p:txBody>
      </p:sp>
    </p:spTree>
    <p:extLst>
      <p:ext uri="{BB962C8B-B14F-4D97-AF65-F5344CB8AC3E}">
        <p14:creationId xmlns:p14="http://schemas.microsoft.com/office/powerpoint/2010/main" val="1371796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what the conference room will</a:t>
            </a:r>
            <a:r>
              <a:rPr lang="en-US" baseline="0" dirty="0" smtClean="0"/>
              <a:t> have available to you and what you must bring if you want it.</a:t>
            </a:r>
          </a:p>
          <a:p>
            <a:endParaRPr lang="en-US" baseline="0" dirty="0" smtClean="0"/>
          </a:p>
          <a:p>
            <a:r>
              <a:rPr lang="en-US" baseline="0" dirty="0" smtClean="0"/>
              <a:t>You will be responsible for your own laptop and projector needs.  These will not be provided.</a:t>
            </a:r>
          </a:p>
          <a:p>
            <a:endParaRPr lang="en-US" baseline="0" dirty="0" smtClean="0"/>
          </a:p>
          <a:p>
            <a:r>
              <a:rPr lang="en-US" baseline="0" dirty="0" smtClean="0"/>
              <a:t>We also recommend that you bring additional power strips as electric outlet access will be limited.</a:t>
            </a:r>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21</a:t>
            </a:fld>
            <a:endParaRPr lang="en-US"/>
          </a:p>
        </p:txBody>
      </p:sp>
    </p:spTree>
    <p:extLst>
      <p:ext uri="{BB962C8B-B14F-4D97-AF65-F5344CB8AC3E}">
        <p14:creationId xmlns:p14="http://schemas.microsoft.com/office/powerpoint/2010/main" val="196802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D95E-FDC1-4B24-9C66-548E6F99D920}" type="slidenum">
              <a:rPr lang="en-US" smtClean="0"/>
              <a:t>22</a:t>
            </a:fld>
            <a:endParaRPr lang="en-US"/>
          </a:p>
        </p:txBody>
      </p:sp>
    </p:spTree>
    <p:extLst>
      <p:ext uri="{BB962C8B-B14F-4D97-AF65-F5344CB8AC3E}">
        <p14:creationId xmlns:p14="http://schemas.microsoft.com/office/powerpoint/2010/main" val="444762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D95E-FDC1-4B24-9C66-548E6F99D920}" type="slidenum">
              <a:rPr lang="en-US" smtClean="0"/>
              <a:t>23</a:t>
            </a:fld>
            <a:endParaRPr lang="en-US"/>
          </a:p>
        </p:txBody>
      </p:sp>
    </p:spTree>
    <p:extLst>
      <p:ext uri="{BB962C8B-B14F-4D97-AF65-F5344CB8AC3E}">
        <p14:creationId xmlns:p14="http://schemas.microsoft.com/office/powerpoint/2010/main" val="128687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D95E-FDC1-4B24-9C66-548E6F99D920}" type="slidenum">
              <a:rPr lang="en-US" smtClean="0"/>
              <a:t>3</a:t>
            </a:fld>
            <a:endParaRPr lang="en-US"/>
          </a:p>
        </p:txBody>
      </p:sp>
    </p:spTree>
    <p:extLst>
      <p:ext uri="{BB962C8B-B14F-4D97-AF65-F5344CB8AC3E}">
        <p14:creationId xmlns:p14="http://schemas.microsoft.com/office/powerpoint/2010/main" val="361840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committee</a:t>
            </a:r>
            <a:r>
              <a:rPr lang="en-US" baseline="0" dirty="0" smtClean="0"/>
              <a:t> officers to share committee agendas across program areas to look for common ground.  They can use this email to send to the whole group.</a:t>
            </a:r>
          </a:p>
          <a:p>
            <a:endParaRPr lang="en-US" baseline="0" dirty="0" smtClean="0"/>
          </a:p>
          <a:p>
            <a:r>
              <a:rPr lang="en-US" baseline="0" dirty="0" smtClean="0"/>
              <a:t>Committees are free to make their own cross-committee connections.</a:t>
            </a:r>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4</a:t>
            </a:fld>
            <a:endParaRPr lang="en-US"/>
          </a:p>
        </p:txBody>
      </p:sp>
    </p:spTree>
    <p:extLst>
      <p:ext uri="{BB962C8B-B14F-4D97-AF65-F5344CB8AC3E}">
        <p14:creationId xmlns:p14="http://schemas.microsoft.com/office/powerpoint/2010/main" val="132578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 This will be a final briefing to go over any last minute details.  Committee officers will only need to be present for the first 20-30 minutes.</a:t>
            </a:r>
          </a:p>
          <a:p>
            <a:endParaRPr lang="en-US" dirty="0" smtClean="0"/>
          </a:p>
          <a:p>
            <a:r>
              <a:rPr lang="en-US" dirty="0" smtClean="0"/>
              <a:t>1:30 – Officers should be finished with the PLC meeting in time to attend the pre-conference if they choose (registration fee applies)</a:t>
            </a:r>
          </a:p>
          <a:p>
            <a:endParaRPr lang="en-US" dirty="0" smtClean="0"/>
          </a:p>
          <a:p>
            <a:r>
              <a:rPr lang="en-US" dirty="0" smtClean="0"/>
              <a:t>5:30 – All</a:t>
            </a:r>
            <a:r>
              <a:rPr lang="en-US" baseline="0" dirty="0" smtClean="0"/>
              <a:t> Chairs and vice chairs are asked to attend.</a:t>
            </a:r>
          </a:p>
          <a:p>
            <a:pPr marL="174708" indent="-174708">
              <a:buFont typeface="Arial" panose="020B0604020202020204" pitchFamily="34" charset="0"/>
              <a:buChar char="•"/>
            </a:pPr>
            <a:r>
              <a:rPr lang="en-US" baseline="0" dirty="0" smtClean="0"/>
              <a:t>Please bring copies of the committee’s agenda and be ready to talk through these with new people to help them know how to plug in</a:t>
            </a:r>
          </a:p>
          <a:p>
            <a:pPr marL="174708" indent="-174708">
              <a:buFont typeface="Arial" panose="020B0604020202020204" pitchFamily="34" charset="0"/>
              <a:buChar char="•"/>
            </a:pPr>
            <a:r>
              <a:rPr lang="en-US" baseline="0" dirty="0" smtClean="0"/>
              <a:t>A copy of the newcomer attendees’ names and emails will be provided about a week before the conference so that you can reach out to them personally</a:t>
            </a:r>
          </a:p>
          <a:p>
            <a:pPr marL="174708" indent="-174708">
              <a:buFont typeface="Arial" panose="020B0604020202020204" pitchFamily="34" charset="0"/>
              <a:buChar char="•"/>
            </a:pPr>
            <a:r>
              <a:rPr lang="en-US" baseline="0" dirty="0" smtClean="0"/>
              <a:t>We encourage you to plan on going to dinner with newcomers.  You can use the list we send to invite them.</a:t>
            </a:r>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5</a:t>
            </a:fld>
            <a:endParaRPr lang="en-US"/>
          </a:p>
        </p:txBody>
      </p:sp>
    </p:spTree>
    <p:extLst>
      <p:ext uri="{BB962C8B-B14F-4D97-AF65-F5344CB8AC3E}">
        <p14:creationId xmlns:p14="http://schemas.microsoft.com/office/powerpoint/2010/main" val="301277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6</a:t>
            </a:fld>
            <a:endParaRPr lang="en-US"/>
          </a:p>
        </p:txBody>
      </p:sp>
    </p:spTree>
    <p:extLst>
      <p:ext uri="{BB962C8B-B14F-4D97-AF65-F5344CB8AC3E}">
        <p14:creationId xmlns:p14="http://schemas.microsoft.com/office/powerpoint/2010/main" val="174264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plan these</a:t>
            </a:r>
            <a:r>
              <a:rPr lang="en-US" baseline="0" dirty="0" smtClean="0"/>
              <a:t> times to make best use of the advisors’ time.  Specifically, this is the time to talk through any high priority issues (rather than state reporting for instance).</a:t>
            </a:r>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7</a:t>
            </a:fld>
            <a:endParaRPr lang="en-US"/>
          </a:p>
        </p:txBody>
      </p:sp>
    </p:spTree>
    <p:extLst>
      <p:ext uri="{BB962C8B-B14F-4D97-AF65-F5344CB8AC3E}">
        <p14:creationId xmlns:p14="http://schemas.microsoft.com/office/powerpoint/2010/main" val="36934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Committees can do written state reports if they choose.  If the committees choose to do these, SRDC will be glad to post them online once they are gathered and organized by the chair.</a:t>
            </a:r>
          </a:p>
          <a:p>
            <a:pPr eaLnBrk="1" hangingPunct="1">
              <a:spcBef>
                <a:spcPct val="0"/>
              </a:spcBef>
            </a:pPr>
            <a:endParaRPr lang="en-US" altLang="en-US" dirty="0" smtClean="0"/>
          </a:p>
          <a:p>
            <a:pPr eaLnBrk="1" hangingPunct="1">
              <a:spcBef>
                <a:spcPct val="0"/>
              </a:spcBef>
            </a:pPr>
            <a:r>
              <a:rPr lang="en-US" altLang="en-US" dirty="0" smtClean="0"/>
              <a:t>You may also want to consider using a call prior to the conference to give state</a:t>
            </a:r>
            <a:r>
              <a:rPr lang="en-US" altLang="en-US" baseline="0" dirty="0" smtClean="0"/>
              <a:t> reports, freeing more face-to-face time for planning and working.</a:t>
            </a: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4E4E4F79-FE3C-48D5-BAB0-7663A14F26DF}" type="slidenum">
              <a:rPr lang="en-US" altLang="en-US" smtClean="0"/>
              <a:pPr/>
              <a:t>8</a:t>
            </a:fld>
            <a:endParaRPr lang="en-US" altLang="en-US" smtClean="0"/>
          </a:p>
        </p:txBody>
      </p:sp>
    </p:spTree>
    <p:extLst>
      <p:ext uri="{BB962C8B-B14F-4D97-AF65-F5344CB8AC3E}">
        <p14:creationId xmlns:p14="http://schemas.microsoft.com/office/powerpoint/2010/main" val="168740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Each committee has the responsibility of updating the Plan</a:t>
            </a:r>
            <a:r>
              <a:rPr lang="en-US" altLang="en-US" baseline="0" dirty="0" smtClean="0"/>
              <a:t> of Work from the current year (2018-19).  This involves downloading the plan and filling in the last column on the right with information about completion (or continuation) of each proposed step.</a:t>
            </a:r>
          </a:p>
          <a:p>
            <a:pPr eaLnBrk="1" hangingPunct="1">
              <a:spcBef>
                <a:spcPct val="0"/>
              </a:spcBef>
            </a:pPr>
            <a:endParaRPr lang="en-US" altLang="en-US" baseline="0" dirty="0" smtClean="0"/>
          </a:p>
          <a:p>
            <a:pPr eaLnBrk="1" hangingPunct="1">
              <a:spcBef>
                <a:spcPct val="0"/>
              </a:spcBef>
            </a:pPr>
            <a:r>
              <a:rPr lang="en-US" altLang="en-US" baseline="0" dirty="0" smtClean="0"/>
              <a:t>[Take time to go to the website and show people where to find files and how to download them.]</a:t>
            </a: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8106BCCC-0D69-4C6B-9B01-91D696F9FB6A}" type="slidenum">
              <a:rPr lang="en-US" altLang="en-US" smtClean="0"/>
              <a:pPr/>
              <a:t>9</a:t>
            </a:fld>
            <a:endParaRPr lang="en-US" altLang="en-US" smtClean="0"/>
          </a:p>
        </p:txBody>
      </p:sp>
    </p:spTree>
    <p:extLst>
      <p:ext uri="{BB962C8B-B14F-4D97-AF65-F5344CB8AC3E}">
        <p14:creationId xmlns:p14="http://schemas.microsoft.com/office/powerpoint/2010/main" val="1619140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4043314"/>
            <a:ext cx="9144000" cy="1655762"/>
          </a:xfrm>
        </p:spPr>
        <p:txBody>
          <a:bodyPr/>
          <a:lstStyle>
            <a:lvl1pPr marL="0" indent="0" algn="ctr">
              <a:buNone/>
              <a:defRPr sz="2400">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Rectangle 6"/>
          <p:cNvSpPr/>
          <p:nvPr userDrawn="1"/>
        </p:nvSpPr>
        <p:spPr>
          <a:xfrm>
            <a:off x="0" y="840259"/>
            <a:ext cx="12192000" cy="1100505"/>
          </a:xfrm>
          <a:prstGeom prst="rect">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096788" y="6476104"/>
            <a:ext cx="10095212" cy="295835"/>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83" y="5665181"/>
            <a:ext cx="2048705" cy="1192819"/>
          </a:xfrm>
          <a:prstGeom prst="rect">
            <a:avLst/>
          </a:prstGeom>
        </p:spPr>
      </p:pic>
      <p:sp>
        <p:nvSpPr>
          <p:cNvPr id="2" name="Title 1"/>
          <p:cNvSpPr>
            <a:spLocks noGrp="1"/>
          </p:cNvSpPr>
          <p:nvPr>
            <p:ph type="ctrTitle" hasCustomPrompt="1"/>
          </p:nvPr>
        </p:nvSpPr>
        <p:spPr>
          <a:xfrm>
            <a:off x="1524000" y="1367159"/>
            <a:ext cx="9144000" cy="2387600"/>
          </a:xfrm>
        </p:spPr>
        <p:txBody>
          <a:bodyPr anchor="b">
            <a:normAutofit/>
          </a:bodyPr>
          <a:lstStyle>
            <a:lvl1pPr algn="ctr">
              <a:defRPr sz="4800">
                <a:solidFill>
                  <a:schemeClr val="tx1"/>
                </a:solidFill>
                <a:latin typeface="Cambria" panose="02040503050406030204" pitchFamily="18" charset="0"/>
              </a:defRPr>
            </a:lvl1pPr>
          </a:lstStyle>
          <a:p>
            <a:r>
              <a:rPr lang="en-US" dirty="0" smtClean="0"/>
              <a:t>Click to Edit Master Title Style</a:t>
            </a:r>
            <a:endParaRPr lang="en-US" dirty="0"/>
          </a:p>
        </p:txBody>
      </p:sp>
      <p:cxnSp>
        <p:nvCxnSpPr>
          <p:cNvPr id="11" name="Straight Connector 10"/>
          <p:cNvCxnSpPr/>
          <p:nvPr userDrawn="1"/>
        </p:nvCxnSpPr>
        <p:spPr>
          <a:xfrm>
            <a:off x="2230196" y="6502416"/>
            <a:ext cx="9961804" cy="11559"/>
          </a:xfrm>
          <a:prstGeom prst="line">
            <a:avLst/>
          </a:prstGeom>
          <a:ln w="120650" cap="rnd">
            <a:solidFill>
              <a:srgbClr val="41AD49"/>
            </a:solidFill>
            <a:prstDash val="sysDot"/>
            <a:beve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1076" y="136474"/>
            <a:ext cx="7889848" cy="2532585"/>
          </a:xfrm>
          <a:prstGeom prst="rect">
            <a:avLst/>
          </a:prstGeom>
        </p:spPr>
      </p:pic>
    </p:spTree>
    <p:extLst>
      <p:ext uri="{BB962C8B-B14F-4D97-AF65-F5344CB8AC3E}">
        <p14:creationId xmlns:p14="http://schemas.microsoft.com/office/powerpoint/2010/main" val="23564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79" y="1621230"/>
            <a:ext cx="11274910" cy="3499410"/>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86379" y="85426"/>
            <a:ext cx="10515600" cy="1325563"/>
          </a:xfrm>
        </p:spPr>
        <p:txBody>
          <a:bodyPr/>
          <a:lstStyle>
            <a:lvl1pPr>
              <a:defRPr>
                <a:solidFill>
                  <a:schemeClr val="bg1"/>
                </a:solidFill>
                <a:latin typeface="Cambria" panose="020405030504060302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673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8959" y="3940998"/>
            <a:ext cx="10515600" cy="1500187"/>
          </a:xfrm>
        </p:spPr>
        <p:txBody>
          <a:bodyPr/>
          <a:lstStyle>
            <a:lvl1pPr marL="0" indent="0" algn="ctr">
              <a:buNone/>
              <a:defRPr sz="2400">
                <a:solidFill>
                  <a:schemeClr val="tx1">
                    <a:lumMod val="95000"/>
                    <a:lumOff val="5000"/>
                  </a:schemeClr>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Rectangle 7"/>
          <p:cNvSpPr/>
          <p:nvPr userDrawn="1"/>
        </p:nvSpPr>
        <p:spPr>
          <a:xfrm>
            <a:off x="1" y="2216834"/>
            <a:ext cx="12192000" cy="1237129"/>
          </a:xfrm>
          <a:prstGeom prst="rect">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3247" y="5476711"/>
            <a:ext cx="2182849" cy="1270922"/>
          </a:xfrm>
          <a:prstGeom prst="rect">
            <a:avLst/>
          </a:prstGeom>
        </p:spPr>
      </p:pic>
      <p:sp>
        <p:nvSpPr>
          <p:cNvPr id="10" name="Rectangle 9"/>
          <p:cNvSpPr/>
          <p:nvPr userDrawn="1"/>
        </p:nvSpPr>
        <p:spPr>
          <a:xfrm>
            <a:off x="-1598" y="3446593"/>
            <a:ext cx="12192000" cy="295835"/>
          </a:xfrm>
          <a:prstGeom prst="rect">
            <a:avLst/>
          </a:prstGeom>
          <a:solidFill>
            <a:srgbClr val="FC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48959" y="494388"/>
            <a:ext cx="10515600" cy="2852737"/>
          </a:xfrm>
        </p:spPr>
        <p:txBody>
          <a:bodyPr anchor="b"/>
          <a:lstStyle>
            <a:lvl1pPr algn="ctr">
              <a:defRPr sz="6000">
                <a:solidFill>
                  <a:schemeClr val="bg1"/>
                </a:solidFill>
                <a:latin typeface="Cambria" panose="02040503050406030204" pitchFamily="18" charset="0"/>
              </a:defRPr>
            </a:lvl1pPr>
          </a:lstStyle>
          <a:p>
            <a:r>
              <a:rPr lang="en-US" dirty="0" smtClean="0"/>
              <a:t>Click To Edit Master Title Style</a:t>
            </a:r>
            <a:endParaRPr lang="en-US" dirty="0"/>
          </a:p>
        </p:txBody>
      </p:sp>
      <p:cxnSp>
        <p:nvCxnSpPr>
          <p:cNvPr id="5" name="Straight Connector 4"/>
          <p:cNvCxnSpPr/>
          <p:nvPr userDrawn="1"/>
        </p:nvCxnSpPr>
        <p:spPr>
          <a:xfrm flipV="1">
            <a:off x="0" y="3466320"/>
            <a:ext cx="12192000" cy="12357"/>
          </a:xfrm>
          <a:prstGeom prst="line">
            <a:avLst/>
          </a:prstGeom>
          <a:ln w="120650" cap="rnd">
            <a:solidFill>
              <a:srgbClr val="41AD49"/>
            </a:solidFill>
            <a:prstDash val="sysDot"/>
            <a:beve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088" y="5480696"/>
            <a:ext cx="3902642" cy="1252720"/>
          </a:xfrm>
          <a:prstGeom prst="rect">
            <a:avLst/>
          </a:prstGeom>
        </p:spPr>
      </p:pic>
    </p:spTree>
    <p:extLst>
      <p:ext uri="{BB962C8B-B14F-4D97-AF65-F5344CB8AC3E}">
        <p14:creationId xmlns:p14="http://schemas.microsoft.com/office/powerpoint/2010/main" val="109981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AC7B125-7D1A-4288-9DBD-5DFFC21E3271}" type="datetimeFigureOut">
              <a:rPr lang="en-US" smtClean="0"/>
              <a:t>6/4/2019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121A58-CA4F-40A9-A76D-7CC52F9135D4}" type="slidenum">
              <a:rPr lang="en-US" smtClean="0"/>
              <a:t>‹#›</a:t>
            </a:fld>
            <a:endParaRPr lang="en-US"/>
          </a:p>
        </p:txBody>
      </p:sp>
    </p:spTree>
    <p:extLst>
      <p:ext uri="{BB962C8B-B14F-4D97-AF65-F5344CB8AC3E}">
        <p14:creationId xmlns:p14="http://schemas.microsoft.com/office/powerpoint/2010/main" val="328999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8913"/>
            <a:ext cx="105156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AC7B125-7D1A-4288-9DBD-5DFFC21E3271}" type="datetimeFigureOut">
              <a:rPr lang="en-US" smtClean="0"/>
              <a:t>6/4/2019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B121A58-CA4F-40A9-A76D-7CC52F9135D4}" type="slidenum">
              <a:rPr lang="en-US" smtClean="0"/>
              <a:t>‹#›</a:t>
            </a:fld>
            <a:endParaRPr lang="en-US"/>
          </a:p>
        </p:txBody>
      </p:sp>
    </p:spTree>
    <p:extLst>
      <p:ext uri="{BB962C8B-B14F-4D97-AF65-F5344CB8AC3E}">
        <p14:creationId xmlns:p14="http://schemas.microsoft.com/office/powerpoint/2010/main" val="359991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AC7B125-7D1A-4288-9DBD-5DFFC21E3271}" type="datetimeFigureOut">
              <a:rPr lang="en-US" smtClean="0"/>
              <a:t>6/4/2019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B121A58-CA4F-40A9-A76D-7CC52F9135D4}" type="slidenum">
              <a:rPr lang="en-US" smtClean="0"/>
              <a:t>‹#›</a:t>
            </a:fld>
            <a:endParaRPr lang="en-US"/>
          </a:p>
        </p:txBody>
      </p:sp>
    </p:spTree>
    <p:extLst>
      <p:ext uri="{BB962C8B-B14F-4D97-AF65-F5344CB8AC3E}">
        <p14:creationId xmlns:p14="http://schemas.microsoft.com/office/powerpoint/2010/main" val="76183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AC7B125-7D1A-4288-9DBD-5DFFC21E3271}" type="datetimeFigureOut">
              <a:rPr lang="en-US" smtClean="0"/>
              <a:t>6/4/2019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B121A58-CA4F-40A9-A76D-7CC52F9135D4}" type="slidenum">
              <a:rPr lang="en-US" smtClean="0"/>
              <a:t>‹#›</a:t>
            </a:fld>
            <a:endParaRPr lang="en-US"/>
          </a:p>
        </p:txBody>
      </p:sp>
    </p:spTree>
    <p:extLst>
      <p:ext uri="{BB962C8B-B14F-4D97-AF65-F5344CB8AC3E}">
        <p14:creationId xmlns:p14="http://schemas.microsoft.com/office/powerpoint/2010/main" val="238169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1682" y="1545926"/>
            <a:ext cx="10515600" cy="36392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0"/>
            <a:ext cx="12192000" cy="1237129"/>
          </a:xfrm>
          <a:prstGeom prst="rect">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1682" y="65964"/>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75520" y="5462494"/>
            <a:ext cx="2182849" cy="1270922"/>
          </a:xfrm>
          <a:prstGeom prst="rect">
            <a:avLst/>
          </a:prstGeom>
        </p:spPr>
      </p:pic>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5088" y="5480696"/>
            <a:ext cx="3902642" cy="1252720"/>
          </a:xfrm>
          <a:prstGeom prst="rect">
            <a:avLst/>
          </a:prstGeom>
        </p:spPr>
      </p:pic>
      <p:cxnSp>
        <p:nvCxnSpPr>
          <p:cNvPr id="10" name="Straight Connector 9"/>
          <p:cNvCxnSpPr/>
          <p:nvPr userDrawn="1"/>
        </p:nvCxnSpPr>
        <p:spPr>
          <a:xfrm flipV="1">
            <a:off x="2090" y="1224772"/>
            <a:ext cx="12192000" cy="12357"/>
          </a:xfrm>
          <a:prstGeom prst="line">
            <a:avLst/>
          </a:prstGeom>
          <a:ln w="120650" cap="rnd">
            <a:solidFill>
              <a:srgbClr val="FCCB05"/>
            </a:solidFill>
            <a:prstDash val="sysDot"/>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955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bg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1890ae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asred.msstate.edu/"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mailto:splc-regional-chair@lists.msstat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pln.msstate.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ctrTitle"/>
          </p:nvPr>
        </p:nvSpPr>
        <p:spPr>
          <a:xfrm>
            <a:off x="2868613" y="2922588"/>
            <a:ext cx="6858000" cy="1076918"/>
          </a:xfrm>
        </p:spPr>
        <p:txBody>
          <a:bodyPr rtlCol="0">
            <a:normAutofit fontScale="90000"/>
          </a:bodyPr>
          <a:lstStyle/>
          <a:p>
            <a:pPr>
              <a:defRPr/>
            </a:pPr>
            <a:r>
              <a:rPr lang="en-US" altLang="en-US" dirty="0" smtClean="0"/>
              <a:t>Program Committee Officer Briefing</a:t>
            </a:r>
          </a:p>
        </p:txBody>
      </p:sp>
      <p:sp>
        <p:nvSpPr>
          <p:cNvPr id="14339" name="TextBox 2"/>
          <p:cNvSpPr txBox="1">
            <a:spLocks noChangeArrowheads="1"/>
          </p:cNvSpPr>
          <p:nvPr/>
        </p:nvSpPr>
        <p:spPr bwMode="auto">
          <a:xfrm>
            <a:off x="4578351" y="4295776"/>
            <a:ext cx="553561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dirty="0"/>
          </a:p>
          <a:p>
            <a:pPr algn="ctr"/>
            <a:r>
              <a:rPr lang="en-US" altLang="en-US" sz="3200" dirty="0" smtClean="0"/>
              <a:t>June 4</a:t>
            </a:r>
            <a:r>
              <a:rPr lang="en-US" altLang="en-US" sz="3200" baseline="30000" dirty="0" smtClean="0"/>
              <a:t>th</a:t>
            </a:r>
            <a:r>
              <a:rPr lang="en-US" altLang="en-US" sz="3200" dirty="0" smtClean="0"/>
              <a:t>, 2019</a:t>
            </a:r>
          </a:p>
          <a:p>
            <a:pPr algn="r"/>
            <a:endParaRPr lang="en-US" altLang="en-US" dirty="0"/>
          </a:p>
        </p:txBody>
      </p:sp>
    </p:spTree>
    <p:extLst>
      <p:ext uri="{BB962C8B-B14F-4D97-AF65-F5344CB8AC3E}">
        <p14:creationId xmlns:p14="http://schemas.microsoft.com/office/powerpoint/2010/main" val="3066080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024063" y="2212975"/>
            <a:ext cx="7886700" cy="4351338"/>
          </a:xfrm>
        </p:spPr>
        <p:txBody>
          <a:bodyPr/>
          <a:lstStyle/>
          <a:p>
            <a:pPr eaLnBrk="1" hangingPunct="1"/>
            <a:r>
              <a:rPr lang="en-US" altLang="en-US" sz="2400" dirty="0">
                <a:latin typeface="Arial" panose="020B0604020202020204" pitchFamily="34" charset="0"/>
                <a:cs typeface="Arial" panose="020B0604020202020204" pitchFamily="34" charset="0"/>
              </a:rPr>
              <a:t>Due Thursday by noon</a:t>
            </a:r>
          </a:p>
          <a:p>
            <a:pPr eaLnBrk="1" hangingPunct="1"/>
            <a:r>
              <a:rPr lang="en-US" altLang="en-US" sz="2400" dirty="0">
                <a:latin typeface="Arial" panose="020B0604020202020204" pitchFamily="34" charset="0"/>
                <a:cs typeface="Arial" panose="020B0604020202020204" pitchFamily="34" charset="0"/>
              </a:rPr>
              <a:t>Template posted on PLN site</a:t>
            </a:r>
          </a:p>
          <a:p>
            <a:pPr eaLnBrk="1" hangingPunct="1"/>
            <a:r>
              <a:rPr lang="en-US" altLang="en-US" sz="2400" dirty="0">
                <a:latin typeface="Arial" panose="020B0604020202020204" pitchFamily="34" charset="0"/>
                <a:cs typeface="Arial" panose="020B0604020202020204" pitchFamily="34" charset="0"/>
              </a:rPr>
              <a:t>Include NEW officers &amp; </a:t>
            </a:r>
            <a:r>
              <a:rPr lang="en-US" altLang="en-US" sz="2400" dirty="0" smtClean="0">
                <a:latin typeface="Arial" panose="020B0604020202020204" pitchFamily="34" charset="0"/>
                <a:cs typeface="Arial" panose="020B0604020202020204" pitchFamily="34" charset="0"/>
              </a:rPr>
              <a:t>PLC representatives</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Include conference call schedule (dates/times)</a:t>
            </a:r>
          </a:p>
          <a:p>
            <a:pPr eaLnBrk="1" hangingPunct="1"/>
            <a:r>
              <a:rPr lang="en-US" altLang="en-US" sz="2400" dirty="0">
                <a:latin typeface="Arial" panose="020B0604020202020204" pitchFamily="34" charset="0"/>
                <a:cs typeface="Arial" panose="020B0604020202020204" pitchFamily="34" charset="0"/>
              </a:rPr>
              <a:t>If using virtual meeting links (such as Zoom) instead of conference calls, please provide link information. </a:t>
            </a:r>
          </a:p>
          <a:p>
            <a:pPr eaLnBrk="1" hangingPunct="1"/>
            <a:r>
              <a:rPr lang="en-US" altLang="en-US" sz="2400" dirty="0">
                <a:latin typeface="Arial" panose="020B0604020202020204" pitchFamily="34" charset="0"/>
                <a:cs typeface="Arial" panose="020B0604020202020204" pitchFamily="34" charset="0"/>
              </a:rPr>
              <a:t>E-mail to </a:t>
            </a:r>
            <a:r>
              <a:rPr lang="en-US" altLang="en-US" sz="2400" dirty="0" smtClean="0">
                <a:latin typeface="Arial" panose="020B0604020202020204" pitchFamily="34" charset="0"/>
                <a:cs typeface="Arial" panose="020B0604020202020204" pitchFamily="34" charset="0"/>
              </a:rPr>
              <a:t>russ.garner@msstate.edu </a:t>
            </a:r>
            <a:endParaRPr lang="en-US" altLang="en-US" sz="2400" dirty="0">
              <a:latin typeface="Arial" panose="020B0604020202020204" pitchFamily="34" charset="0"/>
              <a:cs typeface="Arial" panose="020B0604020202020204" pitchFamily="34" charset="0"/>
            </a:endParaRPr>
          </a:p>
          <a:p>
            <a:pPr lvl="2" eaLnBrk="1" hangingPunct="1"/>
            <a:endParaRPr lang="en-US" altLang="en-US" sz="2400" dirty="0">
              <a:latin typeface="Arial" panose="020B0604020202020204" pitchFamily="34" charset="0"/>
              <a:cs typeface="Arial" panose="020B0604020202020204" pitchFamily="34" charset="0"/>
            </a:endParaRPr>
          </a:p>
        </p:txBody>
      </p:sp>
      <p:sp>
        <p:nvSpPr>
          <p:cNvPr id="27651" name="Title 1"/>
          <p:cNvSpPr>
            <a:spLocks noGrp="1"/>
          </p:cNvSpPr>
          <p:nvPr>
            <p:ph type="title"/>
          </p:nvPr>
        </p:nvSpPr>
        <p:spPr>
          <a:xfrm>
            <a:off x="584877" y="41278"/>
            <a:ext cx="7886700" cy="1325562"/>
          </a:xfrm>
        </p:spPr>
        <p:txBody>
          <a:bodyPr>
            <a:normAutofit fontScale="90000"/>
          </a:bodyPr>
          <a:lstStyle/>
          <a:p>
            <a:pPr eaLnBrk="1" hangingPunct="1"/>
            <a:r>
              <a:rPr lang="en-US" altLang="en-US" dirty="0" smtClean="0"/>
              <a:t>Housekeeping Items:</a:t>
            </a:r>
            <a:br>
              <a:rPr lang="en-US" altLang="en-US" dirty="0" smtClean="0"/>
            </a:br>
            <a:r>
              <a:rPr lang="en-US" altLang="en-US" dirty="0" smtClean="0"/>
              <a:t>Create New 2019-20 Plan of Work</a:t>
            </a:r>
          </a:p>
        </p:txBody>
      </p:sp>
      <p:sp>
        <p:nvSpPr>
          <p:cNvPr id="5" name="TextBox 4"/>
          <p:cNvSpPr txBox="1"/>
          <p:nvPr/>
        </p:nvSpPr>
        <p:spPr>
          <a:xfrm>
            <a:off x="7299325" y="1519239"/>
            <a:ext cx="3117850" cy="923925"/>
          </a:xfrm>
          <a:prstGeom prst="rect">
            <a:avLst/>
          </a:prstGeom>
          <a:solidFill>
            <a:schemeClr val="accent4">
              <a:lumMod val="50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dirty="0">
                <a:solidFill>
                  <a:schemeClr val="bg1"/>
                </a:solidFill>
              </a:rPr>
              <a:t>Will be reviewed by Administrators &amp; Directors </a:t>
            </a:r>
          </a:p>
          <a:p>
            <a:pPr algn="ctr">
              <a:defRPr/>
            </a:pPr>
            <a:r>
              <a:rPr lang="en-US" dirty="0">
                <a:solidFill>
                  <a:schemeClr val="bg1"/>
                </a:solidFill>
              </a:rPr>
              <a:t>on Thursday afternoon</a:t>
            </a:r>
          </a:p>
        </p:txBody>
      </p:sp>
      <p:sp>
        <p:nvSpPr>
          <p:cNvPr id="4" name="5-Point Star 3"/>
          <p:cNvSpPr/>
          <p:nvPr/>
        </p:nvSpPr>
        <p:spPr>
          <a:xfrm>
            <a:off x="7299325" y="1519239"/>
            <a:ext cx="450850" cy="388937"/>
          </a:xfrm>
          <a:prstGeom prst="star5">
            <a:avLst/>
          </a:prstGeom>
          <a:solidFill>
            <a:schemeClr val="accent4"/>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39491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908064" y="1678099"/>
            <a:ext cx="8456612" cy="3498850"/>
          </a:xfrm>
        </p:spPr>
        <p:txBody>
          <a:bodyPr/>
          <a:lstStyle/>
          <a:p>
            <a:pPr eaLnBrk="1" hangingPunct="1"/>
            <a:r>
              <a:rPr lang="en-US" altLang="en-US" sz="2400" dirty="0">
                <a:latin typeface="Arial" panose="020B0604020202020204" pitchFamily="34" charset="0"/>
                <a:cs typeface="Arial" panose="020B0604020202020204" pitchFamily="34" charset="0"/>
              </a:rPr>
              <a:t>Report new officers on </a:t>
            </a:r>
            <a:r>
              <a:rPr lang="en-US" altLang="en-US" sz="2400" dirty="0" smtClean="0">
                <a:latin typeface="Arial" panose="020B0604020202020204" pitchFamily="34" charset="0"/>
                <a:cs typeface="Arial" panose="020B0604020202020204" pitchFamily="34" charset="0"/>
              </a:rPr>
              <a:t>2019-2020 </a:t>
            </a:r>
            <a:r>
              <a:rPr lang="en-US" altLang="en-US" sz="2400" dirty="0">
                <a:latin typeface="Arial" panose="020B0604020202020204" pitchFamily="34" charset="0"/>
                <a:cs typeface="Arial" panose="020B0604020202020204" pitchFamily="34" charset="0"/>
              </a:rPr>
              <a:t>Plan of Work</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1862/1890 PLC Representatives: 3 years</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Officers: 1 year, but can move up chain </a:t>
            </a:r>
          </a:p>
          <a:p>
            <a:pPr marL="0" indent="0" eaLnBrk="1" hangingPunct="1">
              <a:buNone/>
            </a:pP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New 1890/1862 PLC Reps. accompany current Reps. to PLC meeting Thursday, August </a:t>
            </a:r>
            <a:r>
              <a:rPr lang="en-US" altLang="en-US" sz="2400" dirty="0" smtClean="0">
                <a:latin typeface="Arial" panose="020B0604020202020204" pitchFamily="34" charset="0"/>
                <a:cs typeface="Arial" panose="020B0604020202020204" pitchFamily="34" charset="0"/>
              </a:rPr>
              <a:t>22</a:t>
            </a:r>
            <a:r>
              <a:rPr lang="en-US" altLang="en-US" sz="2400" baseline="30000" dirty="0" smtClean="0">
                <a:latin typeface="Arial" panose="020B0604020202020204" pitchFamily="34" charset="0"/>
                <a:cs typeface="Arial" panose="020B0604020202020204" pitchFamily="34" charset="0"/>
              </a:rPr>
              <a:t>nd</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7:00 a.m.</a:t>
            </a:r>
          </a:p>
        </p:txBody>
      </p:sp>
      <p:sp>
        <p:nvSpPr>
          <p:cNvPr id="29699" name="Title 1"/>
          <p:cNvSpPr>
            <a:spLocks noGrp="1"/>
          </p:cNvSpPr>
          <p:nvPr>
            <p:ph type="title"/>
          </p:nvPr>
        </p:nvSpPr>
        <p:spPr>
          <a:xfrm>
            <a:off x="749038" y="3810"/>
            <a:ext cx="7886700" cy="1325563"/>
          </a:xfrm>
        </p:spPr>
        <p:txBody>
          <a:bodyPr>
            <a:normAutofit/>
          </a:bodyPr>
          <a:lstStyle/>
          <a:p>
            <a:pPr eaLnBrk="1" hangingPunct="1"/>
            <a:r>
              <a:rPr lang="en-US" altLang="en-US" sz="3600" dirty="0" smtClean="0"/>
              <a:t>Housekeeping Items:</a:t>
            </a:r>
            <a:br>
              <a:rPr lang="en-US" altLang="en-US" sz="3600" dirty="0" smtClean="0"/>
            </a:br>
            <a:r>
              <a:rPr lang="en-US" altLang="en-US" sz="3600" dirty="0" smtClean="0"/>
              <a:t>Elect Officers &amp; PLC Representatives</a:t>
            </a:r>
          </a:p>
        </p:txBody>
      </p:sp>
      <p:pic>
        <p:nvPicPr>
          <p:cNvPr id="24584" name="Picture 8" descr="C:\Documents and Settings\rachelw\Local Settings\Temporary Internet Files\Content.IE5\9QTVMVDD\MP900387515[1].jpg"/>
          <p:cNvPicPr>
            <a:picLocks noChangeAspect="1" noChangeArrowheads="1"/>
          </p:cNvPicPr>
          <p:nvPr/>
        </p:nvPicPr>
        <p:blipFill>
          <a:blip r:embed="rId3" cstate="print"/>
          <a:srcRect t="20616"/>
          <a:stretch>
            <a:fillRect/>
          </a:stretch>
        </p:blipFill>
        <p:spPr bwMode="auto">
          <a:xfrm>
            <a:off x="8519126" y="1758066"/>
            <a:ext cx="2970509" cy="1682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42769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440239" y="1392238"/>
            <a:ext cx="5680075" cy="4164012"/>
          </a:xfrm>
        </p:spPr>
        <p:txBody>
          <a:bodyPr rtlCol="0">
            <a:normAutofit fontScale="70000" lnSpcReduction="20000"/>
          </a:bodyPr>
          <a:lstStyle/>
          <a:p>
            <a:pPr marL="0" indent="0">
              <a:buNone/>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COM</a:t>
            </a:r>
            <a:r>
              <a:rPr lang="en-US" sz="3200" dirty="0" smtClean="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	ChaNaè </a:t>
            </a:r>
            <a:r>
              <a:rPr lang="en-US" sz="3200" dirty="0" smtClean="0">
                <a:latin typeface="Arial" panose="020B0604020202020204" pitchFamily="34" charset="0"/>
                <a:cs typeface="Arial" panose="020B0604020202020204" pitchFamily="34" charset="0"/>
              </a:rPr>
              <a:t>Bradley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1890)</a:t>
            </a:r>
          </a:p>
          <a:p>
            <a:pPr>
              <a:defRPr/>
            </a:pPr>
            <a:endParaRPr lang="en-US" sz="3200" dirty="0">
              <a:latin typeface="Arial" panose="020B0604020202020204" pitchFamily="34" charset="0"/>
              <a:cs typeface="Arial" panose="020B0604020202020204" pitchFamily="34" charset="0"/>
            </a:endParaRPr>
          </a:p>
          <a:p>
            <a:pPr>
              <a:defRPr/>
            </a:pPr>
            <a:r>
              <a:rPr lang="en-US" sz="3200" dirty="0" smtClean="0">
                <a:latin typeface="Arial" panose="020B0604020202020204" pitchFamily="34" charset="0"/>
                <a:cs typeface="Arial" panose="020B0604020202020204" pitchFamily="34" charset="0"/>
              </a:rPr>
              <a:t>CRD:            Iris Crosby (1890)</a:t>
            </a:r>
          </a:p>
          <a:p>
            <a:pPr>
              <a:defRPr/>
            </a:pPr>
            <a:endParaRPr lang="en-US" sz="3200" dirty="0">
              <a:latin typeface="Arial" panose="020B0604020202020204" pitchFamily="34" charset="0"/>
              <a:cs typeface="Arial" panose="020B0604020202020204" pitchFamily="34" charset="0"/>
            </a:endParaRPr>
          </a:p>
          <a:p>
            <a:pPr>
              <a:defRPr/>
            </a:pPr>
            <a:r>
              <a:rPr lang="en-US" sz="3200" dirty="0" smtClean="0">
                <a:latin typeface="Arial" panose="020B0604020202020204" pitchFamily="34" charset="0"/>
                <a:cs typeface="Arial" panose="020B0604020202020204" pitchFamily="34" charset="0"/>
              </a:rPr>
              <a:t>FCS:  	Laura Stephenson (1862)</a:t>
            </a:r>
          </a:p>
          <a:p>
            <a:pPr marL="0" indent="0">
              <a:buNone/>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IT:		</a:t>
            </a:r>
            <a:r>
              <a:rPr lang="en-US" sz="3200" dirty="0" smtClean="0">
                <a:latin typeface="Arial" panose="020B0604020202020204" pitchFamily="34" charset="0"/>
                <a:cs typeface="Arial" panose="020B0604020202020204" pitchFamily="34" charset="0"/>
              </a:rPr>
              <a:t>Terrence </a:t>
            </a:r>
            <a:r>
              <a:rPr lang="en-US" sz="3200" dirty="0" err="1" smtClean="0">
                <a:latin typeface="Arial" panose="020B0604020202020204" pitchFamily="34" charset="0"/>
                <a:cs typeface="Arial" panose="020B0604020202020204" pitchFamily="34" charset="0"/>
              </a:rPr>
              <a:t>Wolfork</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1890)</a:t>
            </a:r>
            <a:endParaRPr lang="en-US" sz="3200" dirty="0">
              <a:latin typeface="Arial" panose="020B0604020202020204" pitchFamily="34" charset="0"/>
              <a:cs typeface="Arial" panose="020B0604020202020204" pitchFamily="34" charset="0"/>
            </a:endParaRPr>
          </a:p>
          <a:p>
            <a:pPr>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MM:	</a:t>
            </a:r>
            <a:r>
              <a:rPr lang="en-US" sz="3200" dirty="0" smtClean="0">
                <a:latin typeface="Arial" panose="020B0604020202020204" pitchFamily="34" charset="0"/>
                <a:cs typeface="Arial" panose="020B0604020202020204" pitchFamily="34" charset="0"/>
              </a:rPr>
              <a:t>	Lonnie Johnson, Jr. (1862)</a:t>
            </a:r>
            <a:endParaRPr lang="en-US" sz="3200" dirty="0">
              <a:latin typeface="Arial" panose="020B0604020202020204" pitchFamily="34" charset="0"/>
              <a:cs typeface="Arial" panose="020B0604020202020204" pitchFamily="34" charset="0"/>
            </a:endParaRPr>
          </a:p>
          <a:p>
            <a:pPr marL="0" indent="0">
              <a:buNone/>
              <a:defRPr/>
            </a:pPr>
            <a:endParaRPr lang="en-US" sz="3200" dirty="0">
              <a:latin typeface="Arial" panose="020B0604020202020204" pitchFamily="34" charset="0"/>
              <a:cs typeface="Arial" panose="020B0604020202020204" pitchFamily="34" charset="0"/>
            </a:endParaRPr>
          </a:p>
        </p:txBody>
      </p:sp>
      <p:sp>
        <p:nvSpPr>
          <p:cNvPr id="31747" name="Title 1"/>
          <p:cNvSpPr>
            <a:spLocks noGrp="1"/>
          </p:cNvSpPr>
          <p:nvPr>
            <p:ph type="title"/>
          </p:nvPr>
        </p:nvSpPr>
        <p:spPr>
          <a:xfrm>
            <a:off x="537375" y="66675"/>
            <a:ext cx="8134350" cy="1325563"/>
          </a:xfrm>
        </p:spPr>
        <p:txBody>
          <a:bodyPr/>
          <a:lstStyle/>
          <a:p>
            <a:pPr eaLnBrk="1" hangingPunct="1"/>
            <a:r>
              <a:rPr lang="en-US" altLang="en-US" sz="3600" dirty="0"/>
              <a:t>PLC Representatives Completing Terms</a:t>
            </a:r>
          </a:p>
        </p:txBody>
      </p:sp>
      <p:pic>
        <p:nvPicPr>
          <p:cNvPr id="52226" name="Picture 2" descr="C:\Documents and Settings\rachelw\Local Settings\Temporary Internet Files\Content.IE5\NDU11CY8\MP900149024[1].jpg"/>
          <p:cNvPicPr>
            <a:picLocks noChangeAspect="1" noChangeArrowheads="1"/>
          </p:cNvPicPr>
          <p:nvPr/>
        </p:nvPicPr>
        <p:blipFill>
          <a:blip r:embed="rId3" cstate="print"/>
          <a:srcRect/>
          <a:stretch>
            <a:fillRect/>
          </a:stretch>
        </p:blipFill>
        <p:spPr bwMode="auto">
          <a:xfrm>
            <a:off x="1078064" y="2330395"/>
            <a:ext cx="2895905" cy="2098482"/>
          </a:xfrm>
          <a:prstGeom prst="rect">
            <a:avLst/>
          </a:prstGeom>
          <a:noFill/>
          <a:ln>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008726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rachelw\Local Settings\Temporary Internet Files\Content.IE5\KH42ACZX\MP900422338[1].jpg"/>
          <p:cNvPicPr>
            <a:picLocks noChangeAspect="1" noChangeArrowheads="1"/>
          </p:cNvPicPr>
          <p:nvPr/>
        </p:nvPicPr>
        <p:blipFill>
          <a:blip r:embed="rId3" cstate="print">
            <a:lum contrast="5000"/>
          </a:blip>
          <a:srcRect/>
          <a:stretch>
            <a:fillRect/>
          </a:stretch>
        </p:blipFill>
        <p:spPr bwMode="auto">
          <a:xfrm>
            <a:off x="8961442" y="1825625"/>
            <a:ext cx="2185466" cy="3276600"/>
          </a:xfrm>
          <a:prstGeom prst="rect">
            <a:avLst/>
          </a:prstGeom>
          <a:ln>
            <a:noFill/>
          </a:ln>
          <a:effectLst>
            <a:softEdge rad="112500"/>
          </a:effectLst>
        </p:spPr>
      </p:pic>
      <p:sp>
        <p:nvSpPr>
          <p:cNvPr id="23555" name="Content Placeholder 2"/>
          <p:cNvSpPr>
            <a:spLocks noGrp="1"/>
          </p:cNvSpPr>
          <p:nvPr>
            <p:ph idx="1"/>
          </p:nvPr>
        </p:nvSpPr>
        <p:spPr>
          <a:xfrm>
            <a:off x="917050" y="1825625"/>
            <a:ext cx="7621588" cy="3473450"/>
          </a:xfrm>
        </p:spPr>
        <p:txBody>
          <a:bodyPr rtlCol="0">
            <a:normAutofit fontScale="92500" lnSpcReduction="20000"/>
          </a:bodyPr>
          <a:lstStyle/>
          <a:p>
            <a:pPr marL="0" indent="0">
              <a:buNone/>
              <a:defRPr/>
            </a:pPr>
            <a:r>
              <a:rPr lang="en-US" altLang="en-US" b="1" dirty="0" smtClean="0">
                <a:latin typeface="Arial" panose="020B0604020202020204" pitchFamily="34" charset="0"/>
                <a:cs typeface="Arial" panose="020B0604020202020204" pitchFamily="34" charset="0"/>
              </a:rPr>
              <a:t>Due Wednesday</a:t>
            </a:r>
          </a:p>
          <a:p>
            <a:pPr>
              <a:defRPr/>
            </a:pPr>
            <a:r>
              <a:rPr lang="en-US" altLang="en-US" dirty="0" smtClean="0">
                <a:latin typeface="Arial" panose="020B0604020202020204" pitchFamily="34" charset="0"/>
                <a:cs typeface="Arial" panose="020B0604020202020204" pitchFamily="34" charset="0"/>
              </a:rPr>
              <a:t>Hard copy of current list provided</a:t>
            </a:r>
          </a:p>
          <a:p>
            <a:pPr>
              <a:defRPr/>
            </a:pPr>
            <a:r>
              <a:rPr lang="en-US" altLang="en-US" dirty="0" smtClean="0">
                <a:latin typeface="Arial" panose="020B0604020202020204" pitchFamily="34" charset="0"/>
                <a:cs typeface="Arial" panose="020B0604020202020204" pitchFamily="34" charset="0"/>
              </a:rPr>
              <a:t>Pass list around in committee meeting</a:t>
            </a:r>
          </a:p>
          <a:p>
            <a:pPr>
              <a:defRPr/>
            </a:pPr>
            <a:r>
              <a:rPr lang="en-US" altLang="en-US" dirty="0" smtClean="0">
                <a:latin typeface="Arial" panose="020B0604020202020204" pitchFamily="34" charset="0"/>
                <a:cs typeface="Arial" panose="020B0604020202020204" pitchFamily="34" charset="0"/>
              </a:rPr>
              <a:t>Listserv:  Primary email address (no aliases)</a:t>
            </a:r>
          </a:p>
          <a:p>
            <a:pPr>
              <a:defRPr/>
            </a:pPr>
            <a:r>
              <a:rPr lang="en-US" altLang="en-US" dirty="0" smtClean="0">
                <a:latin typeface="Arial" panose="020B0604020202020204" pitchFamily="34" charset="0"/>
                <a:cs typeface="Arial" panose="020B0604020202020204" pitchFamily="34" charset="0"/>
              </a:rPr>
              <a:t>Return updated list to registration desk </a:t>
            </a:r>
          </a:p>
          <a:p>
            <a:pPr>
              <a:defRPr/>
            </a:pPr>
            <a:endParaRPr lang="en-US" altLang="en-US" dirty="0" smtClean="0">
              <a:latin typeface="Arial" panose="020B0604020202020204" pitchFamily="34" charset="0"/>
              <a:cs typeface="Arial" panose="020B0604020202020204" pitchFamily="34" charset="0"/>
            </a:endParaRPr>
          </a:p>
          <a:p>
            <a:pPr marL="0" indent="0">
              <a:buNone/>
              <a:defRPr/>
            </a:pPr>
            <a:r>
              <a:rPr lang="en-US" altLang="en-US" dirty="0" smtClean="0">
                <a:latin typeface="Arial" panose="020B0604020202020204" pitchFamily="34" charset="0"/>
                <a:cs typeface="Arial" panose="020B0604020202020204" pitchFamily="34" charset="0"/>
              </a:rPr>
              <a:t>Send updates throughout the year to:</a:t>
            </a:r>
          </a:p>
          <a:p>
            <a:pPr marL="0" indent="0">
              <a:buNone/>
              <a:defRPr/>
            </a:pPr>
            <a:r>
              <a:rPr lang="en-US" altLang="en-US" dirty="0" smtClean="0">
                <a:latin typeface="Arial" panose="020B0604020202020204" pitchFamily="34" charset="0"/>
                <a:cs typeface="Arial" panose="020B0604020202020204" pitchFamily="34" charset="0"/>
              </a:rPr>
              <a:t>	Russ.garner@msstate.edu</a:t>
            </a:r>
          </a:p>
        </p:txBody>
      </p:sp>
      <p:sp>
        <p:nvSpPr>
          <p:cNvPr id="32772" name="Title 1"/>
          <p:cNvSpPr>
            <a:spLocks noGrp="1"/>
          </p:cNvSpPr>
          <p:nvPr>
            <p:ph type="title"/>
          </p:nvPr>
        </p:nvSpPr>
        <p:spPr>
          <a:xfrm>
            <a:off x="542304" y="0"/>
            <a:ext cx="7886700" cy="1325563"/>
          </a:xfrm>
        </p:spPr>
        <p:txBody>
          <a:bodyPr>
            <a:normAutofit fontScale="90000"/>
          </a:bodyPr>
          <a:lstStyle/>
          <a:p>
            <a:pPr eaLnBrk="1" hangingPunct="1"/>
            <a:r>
              <a:rPr lang="en-US" altLang="en-US" dirty="0" smtClean="0"/>
              <a:t>Housekeeping Items:</a:t>
            </a:r>
            <a:br>
              <a:rPr lang="en-US" altLang="en-US" dirty="0" smtClean="0"/>
            </a:br>
            <a:r>
              <a:rPr lang="en-US" altLang="en-US" dirty="0" smtClean="0"/>
              <a:t>Update Members’ List &amp; Listserv</a:t>
            </a:r>
          </a:p>
        </p:txBody>
      </p:sp>
    </p:spTree>
    <p:extLst>
      <p:ext uri="{BB962C8B-B14F-4D97-AF65-F5344CB8AC3E}">
        <p14:creationId xmlns:p14="http://schemas.microsoft.com/office/powerpoint/2010/main" val="6116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390107" y="1608139"/>
            <a:ext cx="7727950" cy="3500437"/>
          </a:xfrm>
        </p:spPr>
        <p:txBody>
          <a:bodyPr rtlCol="0">
            <a:normAutofit/>
          </a:bodyPr>
          <a:lstStyle/>
          <a:p>
            <a:pPr>
              <a:defRPr/>
            </a:pPr>
            <a:r>
              <a:rPr lang="en-US" altLang="en-US" sz="2400" b="1" dirty="0">
                <a:latin typeface="Arial" panose="020B0604020202020204" pitchFamily="34" charset="0"/>
                <a:cs typeface="Arial" panose="020B0604020202020204" pitchFamily="34" charset="0"/>
              </a:rPr>
              <a:t>Due Wednesday, August </a:t>
            </a:r>
            <a:r>
              <a:rPr lang="en-US" altLang="en-US" sz="2400" b="1" dirty="0" smtClean="0">
                <a:latin typeface="Arial" panose="020B0604020202020204" pitchFamily="34" charset="0"/>
                <a:cs typeface="Arial" panose="020B0604020202020204" pitchFamily="34" charset="0"/>
              </a:rPr>
              <a:t>21, </a:t>
            </a:r>
            <a:r>
              <a:rPr lang="en-US" altLang="en-US" sz="2400" b="1" dirty="0">
                <a:latin typeface="Arial" panose="020B0604020202020204" pitchFamily="34" charset="0"/>
                <a:cs typeface="Arial" panose="020B0604020202020204" pitchFamily="34" charset="0"/>
              </a:rPr>
              <a:t>by 3:00 p.m.</a:t>
            </a:r>
          </a:p>
          <a:p>
            <a:pPr marL="0"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Template for Action &amp; Accomplishment Items </a:t>
            </a:r>
            <a:r>
              <a:rPr lang="en-US" altLang="en-US" sz="2400" dirty="0" smtClean="0">
                <a:latin typeface="Arial" panose="020B0604020202020204" pitchFamily="34" charset="0"/>
                <a:cs typeface="Arial" panose="020B0604020202020204" pitchFamily="34" charset="0"/>
              </a:rPr>
              <a:t>provided</a:t>
            </a:r>
          </a:p>
          <a:p>
            <a:pPr marL="0" indent="0">
              <a:buNone/>
              <a:defRPr/>
            </a:pPr>
            <a:r>
              <a:rPr lang="en-US" altLang="en-US" sz="2400" dirty="0" smtClean="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Please do not change fonts or styles as these have to be combined for presentation. </a:t>
            </a:r>
          </a:p>
          <a:p>
            <a:pPr marL="342900" lvl="1" indent="0">
              <a:buNone/>
              <a:defRPr/>
            </a:pPr>
            <a:endParaRPr lang="en-US" altLang="en-US" i="1"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E-mail to </a:t>
            </a:r>
            <a:r>
              <a:rPr lang="en-US" altLang="en-US" sz="2400" dirty="0" smtClean="0">
                <a:latin typeface="Arial" panose="020B0604020202020204" pitchFamily="34" charset="0"/>
                <a:cs typeface="Arial" panose="020B0604020202020204" pitchFamily="34" charset="0"/>
              </a:rPr>
              <a:t>russ.garner@msstate.edu</a:t>
            </a:r>
            <a:endParaRPr lang="en-US" altLang="en-US" sz="2400" dirty="0">
              <a:latin typeface="Arial" panose="020B0604020202020204" pitchFamily="34" charset="0"/>
              <a:cs typeface="Arial" panose="020B0604020202020204" pitchFamily="34" charset="0"/>
            </a:endParaRPr>
          </a:p>
        </p:txBody>
      </p:sp>
      <p:sp>
        <p:nvSpPr>
          <p:cNvPr id="34819" name="Title 1"/>
          <p:cNvSpPr>
            <a:spLocks noGrp="1"/>
          </p:cNvSpPr>
          <p:nvPr>
            <p:ph type="title"/>
          </p:nvPr>
        </p:nvSpPr>
        <p:spPr>
          <a:xfrm>
            <a:off x="550255" y="0"/>
            <a:ext cx="9261654" cy="1325563"/>
          </a:xfrm>
        </p:spPr>
        <p:txBody>
          <a:bodyPr/>
          <a:lstStyle/>
          <a:p>
            <a:pPr eaLnBrk="1" hangingPunct="1"/>
            <a:r>
              <a:rPr lang="en-US" altLang="en-US" dirty="0" smtClean="0"/>
              <a:t>Housekeeping Items:  Action Items</a:t>
            </a:r>
          </a:p>
        </p:txBody>
      </p:sp>
      <p:pic>
        <p:nvPicPr>
          <p:cNvPr id="22532" name="Picture 4" descr="http://srpln.msstate.edu/img/side_bar/aea.gif">
            <a:hlinkClick r:id="rId3"/>
          </p:cNvPr>
          <p:cNvPicPr>
            <a:picLocks noChangeAspect="1" noChangeArrowheads="1"/>
          </p:cNvPicPr>
          <p:nvPr/>
        </p:nvPicPr>
        <p:blipFill>
          <a:blip r:embed="rId4"/>
          <a:srcRect/>
          <a:stretch>
            <a:fillRect/>
          </a:stretch>
        </p:blipFill>
        <p:spPr bwMode="auto">
          <a:xfrm>
            <a:off x="4470401" y="5108576"/>
            <a:ext cx="1571625" cy="1571625"/>
          </a:xfrm>
          <a:prstGeom prst="rect">
            <a:avLst/>
          </a:prstGeom>
          <a:ln>
            <a:noFill/>
          </a:ln>
          <a:effectLst>
            <a:outerShdw blurRad="292100" dist="139700" dir="2700000" algn="tl" rotWithShape="0">
              <a:srgbClr val="333333">
                <a:alpha val="65000"/>
              </a:srgbClr>
            </a:outerShdw>
          </a:effectLst>
        </p:spPr>
      </p:pic>
      <p:pic>
        <p:nvPicPr>
          <p:cNvPr id="22534" name="Picture 6" descr="http://srpln.msstate.edu/img/side_bar/asred.gif">
            <a:hlinkClick r:id="rId5"/>
          </p:cNvPr>
          <p:cNvPicPr>
            <a:picLocks noChangeAspect="1" noChangeArrowheads="1"/>
          </p:cNvPicPr>
          <p:nvPr/>
        </p:nvPicPr>
        <p:blipFill>
          <a:blip r:embed="rId6"/>
          <a:srcRect/>
          <a:stretch>
            <a:fillRect/>
          </a:stretch>
        </p:blipFill>
        <p:spPr bwMode="auto">
          <a:xfrm>
            <a:off x="6200776" y="5284788"/>
            <a:ext cx="2106613" cy="1219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rot="19638561">
            <a:off x="819929" y="2476087"/>
            <a:ext cx="203971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t>Provide a cell phone</a:t>
            </a:r>
          </a:p>
          <a:p>
            <a:pPr algn="ctr"/>
            <a:r>
              <a:rPr lang="en-US" sz="2400" dirty="0"/>
              <a:t>n</a:t>
            </a:r>
            <a:r>
              <a:rPr lang="en-US" sz="2400" dirty="0" smtClean="0"/>
              <a:t>umber for quick clarifications.</a:t>
            </a:r>
            <a:endParaRPr lang="en-US" sz="2400" dirty="0"/>
          </a:p>
        </p:txBody>
      </p:sp>
    </p:spTree>
    <p:extLst>
      <p:ext uri="{BB962C8B-B14F-4D97-AF65-F5344CB8AC3E}">
        <p14:creationId xmlns:p14="http://schemas.microsoft.com/office/powerpoint/2010/main" val="1225316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724400" y="1539876"/>
            <a:ext cx="5943600" cy="3840163"/>
          </a:xfrm>
        </p:spPr>
        <p:txBody>
          <a:bodyPr/>
          <a:lstStyle/>
          <a:p>
            <a:pPr eaLnBrk="1" hangingPunct="1">
              <a:buFont typeface="Arial" panose="020B0604020202020204" pitchFamily="34" charset="0"/>
              <a:buNone/>
            </a:pPr>
            <a:r>
              <a:rPr lang="en-US" altLang="en-US" sz="2600"/>
              <a:t>Clear &amp; Concise Proposal that:</a:t>
            </a:r>
          </a:p>
          <a:p>
            <a:pPr eaLnBrk="1" hangingPunct="1">
              <a:buFont typeface="Arial" panose="020B0604020202020204" pitchFamily="34" charset="0"/>
              <a:buNone/>
            </a:pPr>
            <a:endParaRPr lang="en-US" altLang="en-US" sz="2600"/>
          </a:p>
          <a:p>
            <a:pPr eaLnBrk="1" hangingPunct="1"/>
            <a:r>
              <a:rPr lang="en-US" altLang="en-US" sz="2400"/>
              <a:t>Requires a commitment of resources across 1862 and 1890 institutions </a:t>
            </a:r>
          </a:p>
          <a:p>
            <a:pPr eaLnBrk="1" hangingPunct="1"/>
            <a:endParaRPr lang="en-US" altLang="en-US" sz="2400"/>
          </a:p>
          <a:p>
            <a:pPr eaLnBrk="1" hangingPunct="1"/>
            <a:r>
              <a:rPr lang="en-US" altLang="en-US" sz="2400"/>
              <a:t>Changes established practice</a:t>
            </a:r>
          </a:p>
          <a:p>
            <a:pPr eaLnBrk="1" hangingPunct="1"/>
            <a:endParaRPr lang="en-US" altLang="en-US" sz="2400"/>
          </a:p>
          <a:p>
            <a:pPr eaLnBrk="1" hangingPunct="1"/>
            <a:r>
              <a:rPr lang="en-US" altLang="en-US" sz="2400"/>
              <a:t>Impacts others outside of the committee</a:t>
            </a:r>
          </a:p>
          <a:p>
            <a:pPr eaLnBrk="1" hangingPunct="1">
              <a:buFont typeface="Arial" panose="020B0604020202020204" pitchFamily="34" charset="0"/>
              <a:buNone/>
            </a:pPr>
            <a:endParaRPr lang="en-US" altLang="en-US" smtClean="0"/>
          </a:p>
        </p:txBody>
      </p:sp>
      <p:sp>
        <p:nvSpPr>
          <p:cNvPr id="36867" name="Title 1"/>
          <p:cNvSpPr>
            <a:spLocks noGrp="1"/>
          </p:cNvSpPr>
          <p:nvPr>
            <p:ph type="title"/>
          </p:nvPr>
        </p:nvSpPr>
        <p:spPr>
          <a:xfrm>
            <a:off x="710317" y="8731"/>
            <a:ext cx="7886700" cy="1325563"/>
          </a:xfrm>
        </p:spPr>
        <p:txBody>
          <a:bodyPr/>
          <a:lstStyle/>
          <a:p>
            <a:pPr eaLnBrk="1" hangingPunct="1"/>
            <a:r>
              <a:rPr lang="en-US" altLang="en-US" sz="3600" dirty="0">
                <a:latin typeface="Arial" panose="020B0604020202020204" pitchFamily="34" charset="0"/>
                <a:cs typeface="Arial" panose="020B0604020202020204" pitchFamily="34" charset="0"/>
              </a:rPr>
              <a:t>Action Item – Only if…</a:t>
            </a:r>
          </a:p>
        </p:txBody>
      </p:sp>
      <p:sp>
        <p:nvSpPr>
          <p:cNvPr id="36868" name="Text Placeholder 5"/>
          <p:cNvSpPr>
            <a:spLocks noGrp="1"/>
          </p:cNvSpPr>
          <p:nvPr>
            <p:ph type="body" idx="4294967295"/>
          </p:nvPr>
        </p:nvSpPr>
        <p:spPr>
          <a:xfrm>
            <a:off x="1524000" y="1692276"/>
            <a:ext cx="1828800" cy="3687763"/>
          </a:xfrm>
        </p:spPr>
        <p:txBody>
          <a:bodyPr/>
          <a:lstStyle/>
          <a:p>
            <a:pPr marL="0" indent="0" algn="ctr">
              <a:buNone/>
            </a:pPr>
            <a:r>
              <a:rPr lang="en-US" altLang="en-US" sz="2000"/>
              <a:t>A proposed </a:t>
            </a:r>
          </a:p>
          <a:p>
            <a:pPr marL="0" indent="0" algn="ctr">
              <a:buNone/>
            </a:pPr>
            <a:r>
              <a:rPr lang="en-US" altLang="en-US" sz="2000" b="1" i="1"/>
              <a:t>activity or policy decision </a:t>
            </a:r>
          </a:p>
          <a:p>
            <a:pPr marL="0" indent="0" algn="ctr">
              <a:buNone/>
            </a:pPr>
            <a:r>
              <a:rPr lang="en-US" altLang="en-US" sz="2000"/>
              <a:t>needing </a:t>
            </a:r>
          </a:p>
          <a:p>
            <a:pPr marL="0" indent="0" algn="ctr">
              <a:buNone/>
            </a:pPr>
            <a:r>
              <a:rPr lang="en-US" altLang="en-US" sz="2000" b="1" i="1"/>
              <a:t>joint</a:t>
            </a:r>
            <a:r>
              <a:rPr lang="en-US" altLang="en-US" sz="2000"/>
              <a:t> </a:t>
            </a:r>
          </a:p>
          <a:p>
            <a:pPr marL="0" indent="0" algn="ctr">
              <a:buNone/>
            </a:pPr>
            <a:r>
              <a:rPr lang="en-US" altLang="en-US" sz="2000"/>
              <a:t>AEA and ASRED </a:t>
            </a:r>
          </a:p>
          <a:p>
            <a:pPr marL="0" indent="0" algn="ctr">
              <a:buNone/>
            </a:pPr>
            <a:r>
              <a:rPr lang="en-US" altLang="en-US" sz="2000"/>
              <a:t>administrator approval.</a:t>
            </a:r>
          </a:p>
          <a:p>
            <a:pPr marL="0" indent="0"/>
            <a:endParaRPr lang="en-US" altLang="en-US" sz="2000"/>
          </a:p>
        </p:txBody>
      </p:sp>
      <p:sp>
        <p:nvSpPr>
          <p:cNvPr id="4" name="TextBox 3"/>
          <p:cNvSpPr txBox="1"/>
          <p:nvPr/>
        </p:nvSpPr>
        <p:spPr>
          <a:xfrm>
            <a:off x="3581400" y="3309938"/>
            <a:ext cx="685800" cy="58420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n-US" sz="3200" dirty="0"/>
              <a:t>OR</a:t>
            </a:r>
          </a:p>
        </p:txBody>
      </p:sp>
      <p:sp>
        <p:nvSpPr>
          <p:cNvPr id="7" name="Left Brace 6"/>
          <p:cNvSpPr/>
          <p:nvPr/>
        </p:nvSpPr>
        <p:spPr>
          <a:xfrm>
            <a:off x="4343400" y="2454275"/>
            <a:ext cx="457200" cy="2438400"/>
          </a:xfrm>
          <a:prstGeom prst="leftBrace">
            <a:avLst>
              <a:gd name="adj1" fmla="val 86988"/>
              <a:gd name="adj2" fmla="val 48931"/>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529044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814513" y="85726"/>
            <a:ext cx="7886700" cy="1325563"/>
          </a:xfrm>
        </p:spPr>
        <p:txBody>
          <a:bodyPr/>
          <a:lstStyle/>
          <a:p>
            <a:pPr eaLnBrk="1" hangingPunct="1"/>
            <a:r>
              <a:rPr lang="en-US" altLang="en-US" smtClean="0"/>
              <a:t>Action Item:  Good Example</a:t>
            </a:r>
          </a:p>
        </p:txBody>
      </p:sp>
      <p:sp>
        <p:nvSpPr>
          <p:cNvPr id="4" name="Rectangle 3"/>
          <p:cNvSpPr txBox="1">
            <a:spLocks noChangeArrowheads="1"/>
          </p:cNvSpPr>
          <p:nvPr/>
        </p:nvSpPr>
        <p:spPr>
          <a:xfrm>
            <a:off x="3206750" y="1306513"/>
            <a:ext cx="7239000" cy="4419600"/>
          </a:xfrm>
          <a:prstGeom prst="rect">
            <a:avLst/>
          </a:prstGeom>
        </p:spPr>
        <p:txBody>
          <a:bodyPr/>
          <a:lstStyle/>
          <a:p>
            <a:pPr marL="342900" indent="-342900">
              <a:lnSpc>
                <a:spcPct val="80000"/>
              </a:lnSpc>
              <a:spcBef>
                <a:spcPct val="20000"/>
              </a:spcBef>
              <a:defRPr/>
            </a:pPr>
            <a:r>
              <a:rPr lang="en-US" sz="2000" b="1" dirty="0">
                <a:solidFill>
                  <a:schemeClr val="accent6"/>
                </a:solidFill>
                <a:latin typeface="Arial" pitchFamily="34" charset="0"/>
                <a:cs typeface="Arial" pitchFamily="34" charset="0"/>
              </a:rPr>
              <a:t>Health Disparities:  Family and Consumer </a:t>
            </a:r>
          </a:p>
          <a:p>
            <a:pPr marL="342900" indent="-342900">
              <a:lnSpc>
                <a:spcPct val="80000"/>
              </a:lnSpc>
              <a:spcBef>
                <a:spcPct val="20000"/>
              </a:spcBef>
              <a:defRPr/>
            </a:pPr>
            <a:r>
              <a:rPr lang="en-US" sz="2000" b="1" dirty="0">
                <a:solidFill>
                  <a:schemeClr val="bg1"/>
                </a:solidFill>
                <a:latin typeface="Arial" pitchFamily="34" charset="0"/>
                <a:cs typeface="Arial" pitchFamily="34" charset="0"/>
              </a:rPr>
              <a:t>Sciences</a:t>
            </a:r>
          </a:p>
          <a:p>
            <a:pPr marL="342900" indent="-342900">
              <a:lnSpc>
                <a:spcPct val="80000"/>
              </a:lnSpc>
              <a:spcBef>
                <a:spcPct val="20000"/>
              </a:spcBef>
              <a:defRPr/>
            </a:pPr>
            <a:r>
              <a:rPr lang="en-US" sz="2000" dirty="0">
                <a:latin typeface="Arial" pitchFamily="34" charset="0"/>
                <a:cs typeface="Arial" pitchFamily="34" charset="0"/>
              </a:rPr>
              <a:t>	</a:t>
            </a:r>
            <a:r>
              <a:rPr lang="en-US" sz="2000" b="1" dirty="0">
                <a:latin typeface="Arial" pitchFamily="34" charset="0"/>
                <a:cs typeface="Arial" pitchFamily="34" charset="0"/>
              </a:rPr>
              <a:t>Background:</a:t>
            </a:r>
            <a:r>
              <a:rPr lang="en-US" sz="2000" dirty="0">
                <a:latin typeface="Arial" pitchFamily="34" charset="0"/>
                <a:cs typeface="Arial" pitchFamily="34" charset="0"/>
              </a:rPr>
              <a:t>  A regional meeting of FCS Program Leaders &amp; Specialists is needed to:</a:t>
            </a:r>
          </a:p>
          <a:p>
            <a:pPr marL="800100" lvl="1" indent="-548640">
              <a:lnSpc>
                <a:spcPct val="80000"/>
              </a:lnSpc>
              <a:spcBef>
                <a:spcPct val="20000"/>
              </a:spcBef>
              <a:buFont typeface="+mj-lt"/>
              <a:buAutoNum type="arabicPeriod"/>
              <a:defRPr/>
            </a:pPr>
            <a:r>
              <a:rPr lang="en-US" sz="2000" dirty="0">
                <a:latin typeface="Arial" pitchFamily="34" charset="0"/>
                <a:cs typeface="Arial" pitchFamily="34" charset="0"/>
              </a:rPr>
              <a:t>Provide professional development in the area of health disparities; </a:t>
            </a:r>
          </a:p>
          <a:p>
            <a:pPr marL="800100" lvl="1" indent="-548640">
              <a:lnSpc>
                <a:spcPct val="80000"/>
              </a:lnSpc>
              <a:spcBef>
                <a:spcPct val="20000"/>
              </a:spcBef>
              <a:buFont typeface="+mj-lt"/>
              <a:buAutoNum type="arabicPeriod"/>
              <a:defRPr/>
            </a:pPr>
            <a:r>
              <a:rPr lang="en-US" sz="2000" dirty="0">
                <a:latin typeface="Arial" pitchFamily="34" charset="0"/>
                <a:cs typeface="Arial" pitchFamily="34" charset="0"/>
              </a:rPr>
              <a:t>Explore opportunities for multi-state and interdisciplinary efforts; </a:t>
            </a:r>
          </a:p>
          <a:p>
            <a:pPr marL="800100" lvl="1" indent="-548640">
              <a:lnSpc>
                <a:spcPct val="80000"/>
              </a:lnSpc>
              <a:spcBef>
                <a:spcPct val="20000"/>
              </a:spcBef>
              <a:buFont typeface="+mj-lt"/>
              <a:buAutoNum type="arabicPeriod"/>
              <a:defRPr/>
            </a:pPr>
            <a:r>
              <a:rPr lang="en-US" sz="2000" dirty="0">
                <a:latin typeface="Arial" pitchFamily="34" charset="0"/>
                <a:cs typeface="Arial" pitchFamily="34" charset="0"/>
              </a:rPr>
              <a:t>Form teams to write proposals for funding, development or adoption of health curricula across the region.</a:t>
            </a:r>
          </a:p>
          <a:p>
            <a:pPr marL="342900" indent="-342900">
              <a:lnSpc>
                <a:spcPct val="80000"/>
              </a:lnSpc>
              <a:spcBef>
                <a:spcPct val="20000"/>
              </a:spcBef>
              <a:defRPr/>
            </a:pPr>
            <a:endParaRPr lang="en-US" sz="2000" dirty="0">
              <a:latin typeface="Arial" pitchFamily="34" charset="0"/>
              <a:cs typeface="Arial" pitchFamily="34" charset="0"/>
            </a:endParaRPr>
          </a:p>
          <a:p>
            <a:pPr marL="342900" indent="-342900">
              <a:lnSpc>
                <a:spcPct val="80000"/>
              </a:lnSpc>
              <a:spcBef>
                <a:spcPct val="20000"/>
              </a:spcBef>
              <a:defRPr/>
            </a:pPr>
            <a:r>
              <a:rPr lang="en-US" sz="2000" dirty="0">
                <a:latin typeface="Arial" pitchFamily="34" charset="0"/>
                <a:cs typeface="Arial" pitchFamily="34" charset="0"/>
              </a:rPr>
              <a:t>	</a:t>
            </a:r>
            <a:r>
              <a:rPr lang="en-US" sz="2000" b="1" dirty="0">
                <a:latin typeface="Arial" pitchFamily="34" charset="0"/>
                <a:cs typeface="Arial" pitchFamily="34" charset="0"/>
              </a:rPr>
              <a:t>Action Requested</a:t>
            </a:r>
            <a:r>
              <a:rPr lang="en-US" sz="2000" dirty="0">
                <a:latin typeface="Arial" pitchFamily="34" charset="0"/>
                <a:cs typeface="Arial" pitchFamily="34" charset="0"/>
              </a:rPr>
              <a:t>: Approval for regional meeting</a:t>
            </a:r>
          </a:p>
          <a:p>
            <a:pPr marL="342900" indent="-342900">
              <a:lnSpc>
                <a:spcPct val="80000"/>
              </a:lnSpc>
              <a:spcBef>
                <a:spcPct val="20000"/>
              </a:spcBef>
              <a:defRPr/>
            </a:pPr>
            <a:endParaRPr lang="en-US" sz="2000" dirty="0">
              <a:latin typeface="Arial" pitchFamily="34" charset="0"/>
              <a:cs typeface="Arial" pitchFamily="34" charset="0"/>
            </a:endParaRPr>
          </a:p>
          <a:p>
            <a:pPr marL="342900" indent="-342900">
              <a:lnSpc>
                <a:spcPct val="80000"/>
              </a:lnSpc>
              <a:spcBef>
                <a:spcPct val="20000"/>
              </a:spcBef>
              <a:defRPr/>
            </a:pPr>
            <a:r>
              <a:rPr lang="en-US" sz="2000" dirty="0">
                <a:latin typeface="Arial" pitchFamily="34" charset="0"/>
                <a:cs typeface="Arial" pitchFamily="34" charset="0"/>
              </a:rPr>
              <a:t>	</a:t>
            </a:r>
            <a:r>
              <a:rPr lang="en-US" sz="2000" b="1" dirty="0">
                <a:latin typeface="Arial" pitchFamily="34" charset="0"/>
                <a:cs typeface="Arial" pitchFamily="34" charset="0"/>
              </a:rPr>
              <a:t>Timeline:</a:t>
            </a:r>
            <a:r>
              <a:rPr lang="en-US" sz="2000" dirty="0">
                <a:latin typeface="Arial" pitchFamily="34" charset="0"/>
                <a:cs typeface="Arial" pitchFamily="34" charset="0"/>
              </a:rPr>
              <a:t>  September 1, </a:t>
            </a:r>
            <a:r>
              <a:rPr lang="en-US" sz="2000" dirty="0" smtClean="0">
                <a:latin typeface="Arial" pitchFamily="34" charset="0"/>
                <a:cs typeface="Arial" pitchFamily="34" charset="0"/>
              </a:rPr>
              <a:t>2019 </a:t>
            </a:r>
            <a:r>
              <a:rPr lang="en-US" sz="2000" dirty="0">
                <a:latin typeface="Arial" pitchFamily="34" charset="0"/>
                <a:cs typeface="Arial" pitchFamily="34" charset="0"/>
              </a:rPr>
              <a:t>- August 31, </a:t>
            </a:r>
            <a:r>
              <a:rPr lang="en-US" sz="2000" dirty="0" smtClean="0">
                <a:latin typeface="Arial" pitchFamily="34" charset="0"/>
                <a:cs typeface="Arial" pitchFamily="34" charset="0"/>
              </a:rPr>
              <a:t>2020</a:t>
            </a:r>
            <a:endParaRPr lang="en-US" sz="2000" dirty="0">
              <a:latin typeface="Arial" pitchFamily="34" charset="0"/>
              <a:cs typeface="Arial" pitchFamily="34" charset="0"/>
            </a:endParaRPr>
          </a:p>
        </p:txBody>
      </p:sp>
      <p:sp>
        <p:nvSpPr>
          <p:cNvPr id="5" name="Rectangular Callout 4"/>
          <p:cNvSpPr/>
          <p:nvPr/>
        </p:nvSpPr>
        <p:spPr>
          <a:xfrm rot="20354967">
            <a:off x="1816101" y="3086100"/>
            <a:ext cx="1147763" cy="635000"/>
          </a:xfrm>
          <a:prstGeom prst="wedgeRectCallout">
            <a:avLst>
              <a:gd name="adj1" fmla="val 102905"/>
              <a:gd name="adj2" fmla="val 102453"/>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Concise</a:t>
            </a:r>
          </a:p>
        </p:txBody>
      </p:sp>
      <p:sp>
        <p:nvSpPr>
          <p:cNvPr id="6" name="Rectangular Callout 5"/>
          <p:cNvSpPr/>
          <p:nvPr/>
        </p:nvSpPr>
        <p:spPr>
          <a:xfrm rot="19034449">
            <a:off x="1641475" y="1676400"/>
            <a:ext cx="1447800" cy="914400"/>
          </a:xfrm>
          <a:prstGeom prst="wedgeRectCallout">
            <a:avLst>
              <a:gd name="adj1" fmla="val 31887"/>
              <a:gd name="adj2" fmla="val 141089"/>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Commits resources</a:t>
            </a:r>
          </a:p>
        </p:txBody>
      </p:sp>
      <p:sp>
        <p:nvSpPr>
          <p:cNvPr id="7" name="Rectangular Callout 6"/>
          <p:cNvSpPr/>
          <p:nvPr/>
        </p:nvSpPr>
        <p:spPr>
          <a:xfrm rot="20627373">
            <a:off x="1722438" y="3997326"/>
            <a:ext cx="1663700" cy="1190625"/>
          </a:xfrm>
          <a:prstGeom prst="wedgeRectCallout">
            <a:avLst>
              <a:gd name="adj1" fmla="val 58655"/>
              <a:gd name="adj2" fmla="val 4157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Committee cannot move forward w/o approval</a:t>
            </a:r>
          </a:p>
        </p:txBody>
      </p:sp>
    </p:spTree>
    <p:extLst>
      <p:ext uri="{BB962C8B-B14F-4D97-AF65-F5344CB8AC3E}">
        <p14:creationId xmlns:p14="http://schemas.microsoft.com/office/powerpoint/2010/main" val="1779668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814513" y="85726"/>
            <a:ext cx="7886700" cy="1325563"/>
          </a:xfrm>
        </p:spPr>
        <p:txBody>
          <a:bodyPr/>
          <a:lstStyle/>
          <a:p>
            <a:pPr eaLnBrk="1" hangingPunct="1"/>
            <a:r>
              <a:rPr lang="en-US" altLang="en-US" smtClean="0"/>
              <a:t>Action Item: Poor Example</a:t>
            </a:r>
          </a:p>
        </p:txBody>
      </p:sp>
      <p:sp>
        <p:nvSpPr>
          <p:cNvPr id="4" name="Rectangle 3"/>
          <p:cNvSpPr txBox="1">
            <a:spLocks noChangeArrowheads="1"/>
          </p:cNvSpPr>
          <p:nvPr/>
        </p:nvSpPr>
        <p:spPr>
          <a:xfrm>
            <a:off x="3681412" y="1430338"/>
            <a:ext cx="7704855" cy="4953000"/>
          </a:xfrm>
          <a:prstGeom prst="rect">
            <a:avLst/>
          </a:prstGeom>
        </p:spPr>
        <p:txBody>
          <a:bodyPr>
            <a:normAutofit/>
          </a:bodyPr>
          <a:lstStyle/>
          <a:p>
            <a:pPr>
              <a:lnSpc>
                <a:spcPct val="80000"/>
              </a:lnSpc>
              <a:defRPr/>
            </a:pPr>
            <a:r>
              <a:rPr lang="en-US" sz="2000" b="1" dirty="0"/>
              <a:t>Encourage Participation in National Meetings:  </a:t>
            </a:r>
            <a:endParaRPr lang="en-US" sz="2000" b="1" dirty="0">
              <a:solidFill>
                <a:schemeClr val="accent6">
                  <a:lumMod val="50000"/>
                </a:schemeClr>
              </a:solidFill>
            </a:endParaRPr>
          </a:p>
          <a:p>
            <a:pPr>
              <a:lnSpc>
                <a:spcPct val="80000"/>
              </a:lnSpc>
              <a:defRPr/>
            </a:pPr>
            <a:endParaRPr lang="en-US" sz="2000" dirty="0"/>
          </a:p>
          <a:p>
            <a:pPr>
              <a:lnSpc>
                <a:spcPct val="80000"/>
              </a:lnSpc>
              <a:defRPr/>
            </a:pPr>
            <a:r>
              <a:rPr lang="en-US" sz="2000" b="1" dirty="0"/>
              <a:t>Background</a:t>
            </a:r>
            <a:r>
              <a:rPr lang="en-US" sz="2000" dirty="0"/>
              <a:t> – Faculty of state Extension organizations have more opportunities to collaborate with colleagues on a broader scale.  Participation in national meetings would give faculty more opportunities to network with their counterparts and learn of ongoing activities in which they can partner.  Extension leadership is asked to consider supporting the increase in attendance by faculty to national meetings that could improve relationships and collaboration between state organizations.</a:t>
            </a:r>
          </a:p>
          <a:p>
            <a:pPr>
              <a:lnSpc>
                <a:spcPct val="80000"/>
              </a:lnSpc>
              <a:defRPr/>
            </a:pPr>
            <a:endParaRPr lang="en-US" sz="2000" dirty="0"/>
          </a:p>
          <a:p>
            <a:pPr>
              <a:lnSpc>
                <a:spcPct val="80000"/>
              </a:lnSpc>
              <a:defRPr/>
            </a:pPr>
            <a:r>
              <a:rPr lang="en-US" sz="2000" b="1" dirty="0"/>
              <a:t>Committee(s) Involved </a:t>
            </a:r>
            <a:r>
              <a:rPr lang="en-US" sz="2000" dirty="0"/>
              <a:t>–  All committees</a:t>
            </a:r>
          </a:p>
          <a:p>
            <a:pPr>
              <a:lnSpc>
                <a:spcPct val="80000"/>
              </a:lnSpc>
              <a:defRPr/>
            </a:pPr>
            <a:endParaRPr lang="en-US" sz="2000" dirty="0"/>
          </a:p>
          <a:p>
            <a:pPr>
              <a:lnSpc>
                <a:spcPct val="80000"/>
              </a:lnSpc>
              <a:defRPr/>
            </a:pPr>
            <a:r>
              <a:rPr lang="en-US" sz="2000" b="1" dirty="0"/>
              <a:t>Action Needed </a:t>
            </a:r>
            <a:r>
              <a:rPr lang="en-US" sz="2000" dirty="0"/>
              <a:t>–  Approval for professional faculty/staff </a:t>
            </a:r>
          </a:p>
          <a:p>
            <a:pPr>
              <a:lnSpc>
                <a:spcPct val="80000"/>
              </a:lnSpc>
              <a:defRPr/>
            </a:pPr>
            <a:r>
              <a:rPr lang="en-US" sz="2000" dirty="0"/>
              <a:t>to attend national meetings.</a:t>
            </a:r>
          </a:p>
          <a:p>
            <a:pPr>
              <a:lnSpc>
                <a:spcPct val="80000"/>
              </a:lnSpc>
              <a:defRPr/>
            </a:pPr>
            <a:endParaRPr lang="en-US" sz="2000" dirty="0"/>
          </a:p>
          <a:p>
            <a:pPr>
              <a:lnSpc>
                <a:spcPct val="80000"/>
              </a:lnSpc>
              <a:defRPr/>
            </a:pPr>
            <a:r>
              <a:rPr lang="en-US" sz="2000" b="1" dirty="0"/>
              <a:t>Timeline </a:t>
            </a:r>
            <a:r>
              <a:rPr lang="en-US" sz="2000" dirty="0"/>
              <a:t>– </a:t>
            </a:r>
            <a:r>
              <a:rPr lang="en-US" sz="2000" dirty="0" smtClean="0"/>
              <a:t>2019 </a:t>
            </a:r>
            <a:r>
              <a:rPr lang="en-US" sz="2000" dirty="0"/>
              <a:t>and beyond.</a:t>
            </a:r>
          </a:p>
          <a:p>
            <a:pPr marL="342900" indent="-342900">
              <a:lnSpc>
                <a:spcPct val="80000"/>
              </a:lnSpc>
              <a:spcBef>
                <a:spcPct val="20000"/>
              </a:spcBef>
              <a:defRPr/>
            </a:pPr>
            <a:endParaRPr lang="en-US" sz="1850" dirty="0">
              <a:solidFill>
                <a:schemeClr val="tx2"/>
              </a:solidFill>
            </a:endParaRPr>
          </a:p>
        </p:txBody>
      </p:sp>
      <p:sp>
        <p:nvSpPr>
          <p:cNvPr id="6" name="Rectangular Callout 5"/>
          <p:cNvSpPr/>
          <p:nvPr/>
        </p:nvSpPr>
        <p:spPr>
          <a:xfrm rot="19324140">
            <a:off x="2046288" y="1731963"/>
            <a:ext cx="1219200" cy="990600"/>
          </a:xfrm>
          <a:prstGeom prst="wedgeRectCallout">
            <a:avLst>
              <a:gd name="adj1" fmla="val 51332"/>
              <a:gd name="adj2" fmla="val 99412"/>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Verbose &amp; meanders</a:t>
            </a:r>
          </a:p>
        </p:txBody>
      </p:sp>
      <p:sp>
        <p:nvSpPr>
          <p:cNvPr id="7" name="Rectangular Callout 6"/>
          <p:cNvSpPr/>
          <p:nvPr/>
        </p:nvSpPr>
        <p:spPr>
          <a:xfrm rot="944793">
            <a:off x="7540625" y="5499100"/>
            <a:ext cx="946150" cy="584200"/>
          </a:xfrm>
          <a:prstGeom prst="wedgeRectCallout">
            <a:avLst>
              <a:gd name="adj1" fmla="val -130703"/>
              <a:gd name="adj2" fmla="val 19276"/>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Vague</a:t>
            </a:r>
          </a:p>
        </p:txBody>
      </p:sp>
      <p:sp>
        <p:nvSpPr>
          <p:cNvPr id="8" name="Rectangular Callout 7"/>
          <p:cNvSpPr/>
          <p:nvPr/>
        </p:nvSpPr>
        <p:spPr>
          <a:xfrm>
            <a:off x="1712913" y="3130551"/>
            <a:ext cx="1765300" cy="1554163"/>
          </a:xfrm>
          <a:prstGeom prst="wedgeRectCallout">
            <a:avLst>
              <a:gd name="adj1" fmla="val 66573"/>
              <a:gd name="adj2" fmla="val 65049"/>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Approval of travel decision of each administrator, not joint group</a:t>
            </a:r>
          </a:p>
        </p:txBody>
      </p:sp>
    </p:spTree>
    <p:extLst>
      <p:ext uri="{BB962C8B-B14F-4D97-AF65-F5344CB8AC3E}">
        <p14:creationId xmlns:p14="http://schemas.microsoft.com/office/powerpoint/2010/main" val="3957713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73711" y="1755486"/>
            <a:ext cx="8102379" cy="3382962"/>
          </a:xfrm>
        </p:spPr>
        <p:txBody>
          <a:bodyPr rtlCol="0">
            <a:normAutofit fontScale="92500"/>
          </a:bodyPr>
          <a:lstStyle/>
          <a:p>
            <a:pPr eaLnBrk="1" hangingPunct="1">
              <a:defRPr/>
            </a:pPr>
            <a:r>
              <a:rPr lang="en-US" altLang="en-US" sz="2400" dirty="0">
                <a:latin typeface="Arial" panose="020B0604020202020204" pitchFamily="34" charset="0"/>
                <a:cs typeface="Arial" panose="020B0604020202020204" pitchFamily="34" charset="0"/>
              </a:rPr>
              <a:t>2-3 bullets describing committee’s </a:t>
            </a:r>
            <a:r>
              <a:rPr lang="en-US" altLang="en-US" sz="2400" b="1" i="1" dirty="0">
                <a:latin typeface="Arial" panose="020B0604020202020204" pitchFamily="34" charset="0"/>
                <a:cs typeface="Arial" panose="020B0604020202020204" pitchFamily="34" charset="0"/>
              </a:rPr>
              <a:t>major accomplishments</a:t>
            </a:r>
          </a:p>
          <a:p>
            <a:pPr eaLnBrk="1" hangingPunct="1">
              <a:defRPr/>
            </a:pPr>
            <a:endParaRPr lang="en-US" altLang="en-US" sz="2400" dirty="0">
              <a:latin typeface="Arial" panose="020B0604020202020204" pitchFamily="34" charset="0"/>
              <a:cs typeface="Arial" panose="020B0604020202020204" pitchFamily="34" charset="0"/>
            </a:endParaRPr>
          </a:p>
          <a:p>
            <a:pPr eaLnBrk="1" hangingPunct="1">
              <a:defRPr/>
            </a:pPr>
            <a:r>
              <a:rPr lang="en-US" altLang="en-US" sz="2400" dirty="0">
                <a:latin typeface="Arial" panose="020B0604020202020204" pitchFamily="34" charset="0"/>
                <a:cs typeface="Arial" panose="020B0604020202020204" pitchFamily="34" charset="0"/>
              </a:rPr>
              <a:t>Short &amp; to the point</a:t>
            </a:r>
          </a:p>
          <a:p>
            <a:pPr eaLnBrk="1" hangingPunct="1">
              <a:defRPr/>
            </a:pPr>
            <a:endParaRPr lang="en-US" altLang="en-US" sz="2400" dirty="0">
              <a:latin typeface="Arial" panose="020B0604020202020204" pitchFamily="34" charset="0"/>
              <a:cs typeface="Arial" panose="020B0604020202020204" pitchFamily="34" charset="0"/>
            </a:endParaRPr>
          </a:p>
          <a:p>
            <a:pPr eaLnBrk="1" hangingPunct="1">
              <a:defRPr/>
            </a:pPr>
            <a:r>
              <a:rPr lang="en-US" altLang="en-US" sz="2400" dirty="0">
                <a:latin typeface="Arial" panose="020B0604020202020204" pitchFamily="34" charset="0"/>
                <a:cs typeface="Arial" panose="020B0604020202020204" pitchFamily="34" charset="0"/>
              </a:rPr>
              <a:t>Draw from past year’s Plan of Work</a:t>
            </a:r>
          </a:p>
          <a:p>
            <a:pPr eaLnBrk="1" hangingPunct="1">
              <a:defRPr/>
            </a:pPr>
            <a:endParaRPr lang="en-US" altLang="en-US" sz="2400" dirty="0">
              <a:latin typeface="Arial" panose="020B0604020202020204" pitchFamily="34" charset="0"/>
              <a:cs typeface="Arial" panose="020B0604020202020204" pitchFamily="34" charset="0"/>
            </a:endParaRPr>
          </a:p>
          <a:p>
            <a:pPr eaLnBrk="1" hangingPunct="1">
              <a:defRPr/>
            </a:pPr>
            <a:r>
              <a:rPr lang="en-US" altLang="en-US" sz="2400" dirty="0">
                <a:latin typeface="Arial" panose="020B0604020202020204" pitchFamily="34" charset="0"/>
                <a:cs typeface="Arial" panose="020B0604020202020204" pitchFamily="34" charset="0"/>
              </a:rPr>
              <a:t>Demonstrate the value of your participation in this meeting</a:t>
            </a:r>
          </a:p>
        </p:txBody>
      </p:sp>
      <p:sp>
        <p:nvSpPr>
          <p:cNvPr id="43011" name="Title 1"/>
          <p:cNvSpPr>
            <a:spLocks noGrp="1"/>
          </p:cNvSpPr>
          <p:nvPr>
            <p:ph type="title"/>
          </p:nvPr>
        </p:nvSpPr>
        <p:spPr>
          <a:xfrm>
            <a:off x="993913" y="80963"/>
            <a:ext cx="10726309" cy="1325562"/>
          </a:xfrm>
        </p:spPr>
        <p:txBody>
          <a:bodyPr/>
          <a:lstStyle/>
          <a:p>
            <a:pPr eaLnBrk="1" hangingPunct="1"/>
            <a:r>
              <a:rPr lang="en-US" altLang="en-US" dirty="0" smtClean="0"/>
              <a:t>Accomplishments:  1 Slide per Committee</a:t>
            </a:r>
          </a:p>
        </p:txBody>
      </p:sp>
      <p:pic>
        <p:nvPicPr>
          <p:cNvPr id="2050" name="Picture 2" descr="C:\Users\rachelw\AppData\Local\Microsoft\Windows\Temporary Internet Files\Content.IE5\XSQ58IDV\MP9004010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1526" y="1999167"/>
            <a:ext cx="2315915" cy="2895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477548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836738" y="1930400"/>
            <a:ext cx="5791200" cy="3505200"/>
          </a:xfrm>
        </p:spPr>
        <p:txBody>
          <a:bodyPr rtlCol="0">
            <a:normAutofit fontScale="92500" lnSpcReduction="10000"/>
          </a:bodyPr>
          <a:lstStyle/>
          <a:p>
            <a:pPr eaLnBrk="1" hangingPunct="1">
              <a:defRPr/>
            </a:pPr>
            <a:r>
              <a:rPr lang="en-US" altLang="en-US" dirty="0" smtClean="0">
                <a:latin typeface="Arial" panose="020B0604020202020204" pitchFamily="34" charset="0"/>
                <a:cs typeface="Arial" panose="020B0604020202020204" pitchFamily="34" charset="0"/>
              </a:rPr>
              <a:t>Established a multi-state grant writing team on food safety</a:t>
            </a:r>
          </a:p>
          <a:p>
            <a:pPr marL="0" indent="0">
              <a:buNone/>
              <a:defRPr/>
            </a:pPr>
            <a:endParaRPr lang="en-US" altLang="en-US" dirty="0" smtClean="0">
              <a:latin typeface="Arial" panose="020B0604020202020204" pitchFamily="34" charset="0"/>
              <a:cs typeface="Arial" panose="020B0604020202020204" pitchFamily="34" charset="0"/>
            </a:endParaRPr>
          </a:p>
          <a:p>
            <a:pPr eaLnBrk="1" hangingPunct="1">
              <a:defRPr/>
            </a:pPr>
            <a:r>
              <a:rPr lang="en-US" altLang="en-US" dirty="0" smtClean="0">
                <a:latin typeface="Arial" panose="020B0604020202020204" pitchFamily="34" charset="0"/>
                <a:cs typeface="Arial" panose="020B0604020202020204" pitchFamily="34" charset="0"/>
              </a:rPr>
              <a:t>Identified three common indicators for committee use across the South</a:t>
            </a:r>
          </a:p>
          <a:p>
            <a:pPr eaLnBrk="1" hangingPunct="1">
              <a:defRPr/>
            </a:pPr>
            <a:endParaRPr lang="en-US" altLang="en-US" dirty="0" smtClean="0">
              <a:latin typeface="Arial" panose="020B0604020202020204" pitchFamily="34" charset="0"/>
              <a:cs typeface="Arial" panose="020B0604020202020204" pitchFamily="34" charset="0"/>
            </a:endParaRPr>
          </a:p>
          <a:p>
            <a:pPr eaLnBrk="1" hangingPunct="1">
              <a:defRPr/>
            </a:pPr>
            <a:r>
              <a:rPr lang="en-US" altLang="en-US" dirty="0" smtClean="0">
                <a:latin typeface="Arial" panose="020B0604020202020204" pitchFamily="34" charset="0"/>
                <a:cs typeface="Arial" panose="020B0604020202020204" pitchFamily="34" charset="0"/>
              </a:rPr>
              <a:t>Completed a position paper on the value and impact of integrated strategic communications 	</a:t>
            </a:r>
          </a:p>
          <a:p>
            <a:pPr eaLnBrk="1" hangingPunct="1">
              <a:defRPr/>
            </a:pPr>
            <a:endParaRPr lang="en-US" altLang="en-US" dirty="0" smtClean="0">
              <a:latin typeface="Arial" panose="020B0604020202020204" pitchFamily="34" charset="0"/>
              <a:cs typeface="Arial" panose="020B0604020202020204" pitchFamily="34" charset="0"/>
            </a:endParaRPr>
          </a:p>
        </p:txBody>
      </p:sp>
      <p:sp>
        <p:nvSpPr>
          <p:cNvPr id="45059" name="Title 1"/>
          <p:cNvSpPr>
            <a:spLocks noGrp="1"/>
          </p:cNvSpPr>
          <p:nvPr>
            <p:ph type="title"/>
          </p:nvPr>
        </p:nvSpPr>
        <p:spPr>
          <a:xfrm>
            <a:off x="803745" y="239201"/>
            <a:ext cx="7696200" cy="685800"/>
          </a:xfrm>
        </p:spPr>
        <p:txBody>
          <a:bodyPr>
            <a:normAutofit fontScale="90000"/>
          </a:bodyPr>
          <a:lstStyle/>
          <a:p>
            <a:pPr eaLnBrk="1" hangingPunct="1"/>
            <a:r>
              <a:rPr lang="en-US" altLang="en-US" dirty="0" smtClean="0"/>
              <a:t>Accomplishment Examples</a:t>
            </a:r>
          </a:p>
        </p:txBody>
      </p:sp>
      <p:pic>
        <p:nvPicPr>
          <p:cNvPr id="1026" name="Picture 2" descr="C:\Users\rachelw\AppData\Local\Microsoft\Windows\Temporary Internet Files\Content.IE5\1ZEQNHYN\MP9004243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5771" y="2184400"/>
            <a:ext cx="2590800" cy="2590800"/>
          </a:xfrm>
          <a:prstGeom prst="rect">
            <a:avLst/>
          </a:prstGeom>
          <a:ln>
            <a:noFill/>
          </a:ln>
          <a:effectLst>
            <a:softEdge rad="112500"/>
          </a:effectLst>
          <a:extLst>
            <a:ext uri="{909E8E84-426E-40dd-AFC4-6F175D3DCCD1}"/>
          </a:extLst>
        </p:spPr>
      </p:pic>
    </p:spTree>
    <p:extLst>
      <p:ext uri="{BB962C8B-B14F-4D97-AF65-F5344CB8AC3E}">
        <p14:creationId xmlns:p14="http://schemas.microsoft.com/office/powerpoint/2010/main" val="3462916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C:\Documents and Settings\rachelw\Local Settings\Temporary Internet Files\Content.IE5\XS92VMBC\MP900405396[1].jpg"/>
          <p:cNvPicPr>
            <a:picLocks noChangeAspect="1" noChangeArrowheads="1"/>
          </p:cNvPicPr>
          <p:nvPr/>
        </p:nvPicPr>
        <p:blipFill>
          <a:blip r:embed="rId3" cstate="print"/>
          <a:srcRect/>
          <a:stretch>
            <a:fillRect/>
          </a:stretch>
        </p:blipFill>
        <p:spPr bwMode="auto">
          <a:xfrm>
            <a:off x="7712765" y="1843653"/>
            <a:ext cx="4147931" cy="2962808"/>
          </a:xfrm>
          <a:prstGeom prst="rect">
            <a:avLst/>
          </a:prstGeom>
          <a:ln>
            <a:noFill/>
          </a:ln>
          <a:effectLst>
            <a:softEdge rad="112500"/>
          </a:effectLst>
        </p:spPr>
      </p:pic>
      <p:sp>
        <p:nvSpPr>
          <p:cNvPr id="16387" name="Content Placeholder 2"/>
          <p:cNvSpPr>
            <a:spLocks noGrp="1"/>
          </p:cNvSpPr>
          <p:nvPr>
            <p:ph idx="1"/>
          </p:nvPr>
        </p:nvSpPr>
        <p:spPr>
          <a:xfrm>
            <a:off x="694387" y="1843653"/>
            <a:ext cx="8456613" cy="3498850"/>
          </a:xfrm>
        </p:spPr>
        <p:txBody>
          <a:bodyPr/>
          <a:lstStyle/>
          <a:p>
            <a:pPr eaLnBrk="1" hangingPunct="1"/>
            <a:r>
              <a:rPr lang="en-US" altLang="en-US" sz="3200" dirty="0">
                <a:latin typeface="Arial" panose="020B0604020202020204" pitchFamily="34" charset="0"/>
                <a:cs typeface="Arial" panose="020B0604020202020204" pitchFamily="34" charset="0"/>
              </a:rPr>
              <a:t>Conference Program</a:t>
            </a:r>
          </a:p>
          <a:p>
            <a:pPr eaLnBrk="1" hangingPunct="1"/>
            <a:r>
              <a:rPr lang="en-US" altLang="en-US" sz="3200" dirty="0">
                <a:latin typeface="Arial" panose="020B0604020202020204" pitchFamily="34" charset="0"/>
                <a:cs typeface="Arial" panose="020B0604020202020204" pitchFamily="34" charset="0"/>
              </a:rPr>
              <a:t>Housekeeping Items and Deadlines</a:t>
            </a:r>
          </a:p>
          <a:p>
            <a:pPr eaLnBrk="1" hangingPunct="1"/>
            <a:r>
              <a:rPr lang="en-US" altLang="en-US" sz="3200" dirty="0">
                <a:latin typeface="Arial" panose="020B0604020202020204" pitchFamily="34" charset="0"/>
                <a:cs typeface="Arial" panose="020B0604020202020204" pitchFamily="34" charset="0"/>
              </a:rPr>
              <a:t>Action Items and Accomplishments</a:t>
            </a:r>
          </a:p>
          <a:p>
            <a:pPr eaLnBrk="1" hangingPunct="1"/>
            <a:r>
              <a:rPr lang="en-US" altLang="en-US" sz="3200" dirty="0">
                <a:latin typeface="Arial" panose="020B0604020202020204" pitchFamily="34" charset="0"/>
                <a:cs typeface="Arial" panose="020B0604020202020204" pitchFamily="34" charset="0"/>
              </a:rPr>
              <a:t>Evaluation of PLN </a:t>
            </a:r>
          </a:p>
        </p:txBody>
      </p:sp>
      <p:sp>
        <p:nvSpPr>
          <p:cNvPr id="16388" name="Title 1"/>
          <p:cNvSpPr>
            <a:spLocks noGrp="1"/>
          </p:cNvSpPr>
          <p:nvPr>
            <p:ph type="title"/>
          </p:nvPr>
        </p:nvSpPr>
        <p:spPr>
          <a:xfrm>
            <a:off x="772892" y="72031"/>
            <a:ext cx="7886700" cy="1325563"/>
          </a:xfrm>
        </p:spPr>
        <p:txBody>
          <a:bodyPr/>
          <a:lstStyle/>
          <a:p>
            <a:pPr eaLnBrk="1" hangingPunct="1"/>
            <a:r>
              <a:rPr lang="en-US" altLang="en-US" dirty="0" smtClean="0"/>
              <a:t>Agenda</a:t>
            </a:r>
          </a:p>
        </p:txBody>
      </p:sp>
    </p:spTree>
    <p:extLst>
      <p:ext uri="{BB962C8B-B14F-4D97-AF65-F5344CB8AC3E}">
        <p14:creationId xmlns:p14="http://schemas.microsoft.com/office/powerpoint/2010/main" val="3780918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Documents and Settings\rachelw\Local Settings\Temporary Internet Files\Content.IE5\G9EDH18V\MP900407016[1].jpg"/>
          <p:cNvPicPr>
            <a:picLocks noChangeAspect="1" noChangeArrowheads="1"/>
          </p:cNvPicPr>
          <p:nvPr/>
        </p:nvPicPr>
        <p:blipFill>
          <a:blip r:embed="rId3" cstate="print"/>
          <a:srcRect/>
          <a:stretch>
            <a:fillRect/>
          </a:stretch>
        </p:blipFill>
        <p:spPr bwMode="auto">
          <a:xfrm flipH="1">
            <a:off x="6846597" y="1666206"/>
            <a:ext cx="3581400" cy="2386668"/>
          </a:xfrm>
          <a:prstGeom prst="ellipse">
            <a:avLst/>
          </a:prstGeom>
          <a:ln>
            <a:noFill/>
          </a:ln>
          <a:effectLst>
            <a:softEdge rad="112500"/>
          </a:effectLst>
        </p:spPr>
      </p:pic>
      <p:sp>
        <p:nvSpPr>
          <p:cNvPr id="45059" name="Content Placeholder 2"/>
          <p:cNvSpPr>
            <a:spLocks noGrp="1"/>
          </p:cNvSpPr>
          <p:nvPr>
            <p:ph idx="1"/>
          </p:nvPr>
        </p:nvSpPr>
        <p:spPr>
          <a:xfrm>
            <a:off x="1954213" y="1752600"/>
            <a:ext cx="4775200" cy="2630488"/>
          </a:xfrm>
        </p:spPr>
        <p:txBody>
          <a:bodyPr rtlCol="0">
            <a:normAutofit fontScale="70000" lnSpcReduction="20000"/>
          </a:bodyPr>
          <a:lstStyle/>
          <a:p>
            <a:pPr eaLnBrk="1" hangingPunct="1">
              <a:defRPr/>
            </a:pPr>
            <a:r>
              <a:rPr lang="en-US" altLang="en-US" dirty="0" smtClean="0">
                <a:latin typeface="Arial" panose="020B0604020202020204" pitchFamily="34" charset="0"/>
                <a:cs typeface="Arial" panose="020B0604020202020204" pitchFamily="34" charset="0"/>
              </a:rPr>
              <a:t>Online-Based Survey </a:t>
            </a:r>
          </a:p>
          <a:p>
            <a:pPr eaLnBrk="1" hangingPunct="1">
              <a:defRPr/>
            </a:pPr>
            <a:endParaRPr lang="en-US" altLang="en-US" dirty="0" smtClean="0">
              <a:latin typeface="Arial" panose="020B0604020202020204" pitchFamily="34" charset="0"/>
              <a:cs typeface="Arial" panose="020B0604020202020204" pitchFamily="34" charset="0"/>
            </a:endParaRPr>
          </a:p>
          <a:p>
            <a:pPr eaLnBrk="1" hangingPunct="1">
              <a:defRPr/>
            </a:pPr>
            <a:r>
              <a:rPr lang="en-US" altLang="en-US" dirty="0" smtClean="0">
                <a:latin typeface="Arial" panose="020B0604020202020204" pitchFamily="34" charset="0"/>
                <a:cs typeface="Arial" panose="020B0604020202020204" pitchFamily="34" charset="0"/>
              </a:rPr>
              <a:t>Will be launched Thursday morning</a:t>
            </a:r>
          </a:p>
          <a:p>
            <a:pPr eaLnBrk="1" hangingPunct="1">
              <a:defRPr/>
            </a:pPr>
            <a:endParaRPr lang="en-US" altLang="en-US" dirty="0" smtClean="0">
              <a:latin typeface="Arial" panose="020B0604020202020204" pitchFamily="34" charset="0"/>
              <a:cs typeface="Arial" panose="020B0604020202020204" pitchFamily="34" charset="0"/>
            </a:endParaRPr>
          </a:p>
          <a:p>
            <a:pPr eaLnBrk="1" hangingPunct="1">
              <a:defRPr/>
            </a:pPr>
            <a:r>
              <a:rPr lang="en-US" altLang="en-US" dirty="0" smtClean="0">
                <a:latin typeface="Arial" panose="020B0604020202020204" pitchFamily="34" charset="0"/>
                <a:cs typeface="Arial" panose="020B0604020202020204" pitchFamily="34" charset="0"/>
              </a:rPr>
              <a:t>Encourage participation</a:t>
            </a:r>
          </a:p>
          <a:p>
            <a:pPr eaLnBrk="1" hangingPunct="1">
              <a:defRPr/>
            </a:pPr>
            <a:endParaRPr lang="en-US" altLang="en-US" dirty="0" smtClean="0">
              <a:latin typeface="Arial" panose="020B0604020202020204" pitchFamily="34" charset="0"/>
              <a:cs typeface="Arial" panose="020B0604020202020204" pitchFamily="34" charset="0"/>
            </a:endParaRPr>
          </a:p>
          <a:p>
            <a:pPr eaLnBrk="1" hangingPunct="1">
              <a:defRPr/>
            </a:pPr>
            <a:r>
              <a:rPr lang="en-US" altLang="en-US" dirty="0" smtClean="0">
                <a:latin typeface="Arial" panose="020B0604020202020204" pitchFamily="34" charset="0"/>
                <a:cs typeface="Arial" panose="020B0604020202020204" pitchFamily="34" charset="0"/>
              </a:rPr>
              <a:t>The data is used to guide next year.</a:t>
            </a:r>
          </a:p>
        </p:txBody>
      </p:sp>
      <p:sp>
        <p:nvSpPr>
          <p:cNvPr id="46084" name="Title 1"/>
          <p:cNvSpPr>
            <a:spLocks noGrp="1"/>
          </p:cNvSpPr>
          <p:nvPr>
            <p:ph type="title"/>
          </p:nvPr>
        </p:nvSpPr>
        <p:spPr>
          <a:xfrm>
            <a:off x="971675" y="91273"/>
            <a:ext cx="7886700" cy="1325563"/>
          </a:xfrm>
        </p:spPr>
        <p:txBody>
          <a:bodyPr/>
          <a:lstStyle/>
          <a:p>
            <a:pPr eaLnBrk="1" hangingPunct="1"/>
            <a:r>
              <a:rPr lang="en-US" altLang="en-US" dirty="0" smtClean="0"/>
              <a:t>Evaluations</a:t>
            </a:r>
          </a:p>
        </p:txBody>
      </p:sp>
      <p:sp>
        <p:nvSpPr>
          <p:cNvPr id="46085" name="TextBox 1"/>
          <p:cNvSpPr txBox="1">
            <a:spLocks noChangeArrowheads="1"/>
          </p:cNvSpPr>
          <p:nvPr/>
        </p:nvSpPr>
        <p:spPr bwMode="auto">
          <a:xfrm>
            <a:off x="3074988" y="4724401"/>
            <a:ext cx="683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t>Thanks to Scott Cummings for facilitating the survey!</a:t>
            </a:r>
          </a:p>
        </p:txBody>
      </p:sp>
    </p:spTree>
    <p:extLst>
      <p:ext uri="{BB962C8B-B14F-4D97-AF65-F5344CB8AC3E}">
        <p14:creationId xmlns:p14="http://schemas.microsoft.com/office/powerpoint/2010/main" val="4277700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391479" y="1388634"/>
            <a:ext cx="6955778" cy="4018251"/>
          </a:xfrm>
        </p:spPr>
        <p:txBody>
          <a:bodyPr rtlCol="0">
            <a:noAutofit/>
          </a:bodyPr>
          <a:lstStyle/>
          <a:p>
            <a:pPr>
              <a:defRPr/>
            </a:pPr>
            <a:r>
              <a:rPr lang="en-US" altLang="en-US" sz="2400" b="1" dirty="0">
                <a:latin typeface="Arial" panose="020B0604020202020204" pitchFamily="34" charset="0"/>
                <a:cs typeface="Arial" panose="020B0604020202020204" pitchFamily="34" charset="0"/>
              </a:rPr>
              <a:t>Meeting rooms will have</a:t>
            </a:r>
            <a:r>
              <a:rPr lang="en-US" altLang="en-US" sz="2400" dirty="0">
                <a:latin typeface="Arial" panose="020B0604020202020204" pitchFamily="34" charset="0"/>
                <a:cs typeface="Arial" panose="020B0604020202020204" pitchFamily="34" charset="0"/>
              </a:rPr>
              <a:t>:</a:t>
            </a:r>
          </a:p>
          <a:p>
            <a:pPr lvl="1">
              <a:defRPr/>
            </a:pPr>
            <a:r>
              <a:rPr lang="en-US" altLang="en-US" dirty="0">
                <a:latin typeface="Arial" panose="020B0604020202020204" pitchFamily="34" charset="0"/>
                <a:cs typeface="Arial" panose="020B0604020202020204" pitchFamily="34" charset="0"/>
              </a:rPr>
              <a:t>Electric cart</a:t>
            </a:r>
          </a:p>
          <a:p>
            <a:pPr lvl="1">
              <a:defRPr/>
            </a:pPr>
            <a:r>
              <a:rPr lang="en-US" altLang="en-US" dirty="0">
                <a:latin typeface="Arial" panose="020B0604020202020204" pitchFamily="34" charset="0"/>
                <a:cs typeface="Arial" panose="020B0604020202020204" pitchFamily="34" charset="0"/>
              </a:rPr>
              <a:t>Internet </a:t>
            </a:r>
          </a:p>
          <a:p>
            <a:pPr lvl="1">
              <a:defRPr/>
            </a:pPr>
            <a:r>
              <a:rPr lang="en-US" altLang="en-US" dirty="0">
                <a:latin typeface="Arial" panose="020B0604020202020204" pitchFamily="34" charset="0"/>
                <a:cs typeface="Arial" panose="020B0604020202020204" pitchFamily="34" charset="0"/>
              </a:rPr>
              <a:t>Screen</a:t>
            </a:r>
          </a:p>
          <a:p>
            <a:pPr marL="0"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sz="2400" b="1" dirty="0">
                <a:latin typeface="Arial" panose="020B0604020202020204" pitchFamily="34" charset="0"/>
                <a:cs typeface="Arial" panose="020B0604020202020204" pitchFamily="34" charset="0"/>
              </a:rPr>
              <a:t>You must bring </a:t>
            </a:r>
            <a:r>
              <a:rPr lang="en-US" altLang="en-US" sz="2400" dirty="0">
                <a:latin typeface="Arial" panose="020B0604020202020204" pitchFamily="34" charset="0"/>
                <a:cs typeface="Arial" panose="020B0604020202020204" pitchFamily="34" charset="0"/>
              </a:rPr>
              <a:t>(if needed):</a:t>
            </a:r>
          </a:p>
          <a:p>
            <a:pPr lvl="1">
              <a:defRPr/>
            </a:pPr>
            <a:r>
              <a:rPr lang="en-US" altLang="en-US" dirty="0">
                <a:latin typeface="Arial" panose="020B0604020202020204" pitchFamily="34" charset="0"/>
                <a:cs typeface="Arial" panose="020B0604020202020204" pitchFamily="34" charset="0"/>
              </a:rPr>
              <a:t>Laptop(s)</a:t>
            </a:r>
          </a:p>
          <a:p>
            <a:pPr lvl="1">
              <a:defRPr/>
            </a:pPr>
            <a:r>
              <a:rPr lang="en-US" altLang="en-US" dirty="0">
                <a:latin typeface="Arial" panose="020B0604020202020204" pitchFamily="34" charset="0"/>
                <a:cs typeface="Arial" panose="020B0604020202020204" pitchFamily="34" charset="0"/>
              </a:rPr>
              <a:t>Projector</a:t>
            </a:r>
          </a:p>
          <a:p>
            <a:pPr marL="0"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sz="2400" b="1" dirty="0">
                <a:latin typeface="Arial" panose="020B0604020202020204" pitchFamily="34" charset="0"/>
                <a:cs typeface="Arial" panose="020B0604020202020204" pitchFamily="34" charset="0"/>
              </a:rPr>
              <a:t>Recommended:  </a:t>
            </a:r>
            <a:r>
              <a:rPr lang="en-US" altLang="en-US" sz="2400" dirty="0">
                <a:latin typeface="Arial" panose="020B0604020202020204" pitchFamily="34" charset="0"/>
                <a:cs typeface="Arial" panose="020B0604020202020204" pitchFamily="34" charset="0"/>
              </a:rPr>
              <a:t>additional power strips	</a:t>
            </a:r>
          </a:p>
          <a:p>
            <a:pPr>
              <a:defRPr/>
            </a:pPr>
            <a:endParaRPr lang="en-US" altLang="en-US" sz="1600" dirty="0">
              <a:latin typeface="Arial" panose="020B0604020202020204" pitchFamily="34" charset="0"/>
              <a:cs typeface="Arial" panose="020B0604020202020204" pitchFamily="34" charset="0"/>
            </a:endParaRPr>
          </a:p>
        </p:txBody>
      </p:sp>
      <p:sp>
        <p:nvSpPr>
          <p:cNvPr id="47107" name="Title 1"/>
          <p:cNvSpPr>
            <a:spLocks noGrp="1"/>
          </p:cNvSpPr>
          <p:nvPr>
            <p:ph type="title"/>
          </p:nvPr>
        </p:nvSpPr>
        <p:spPr>
          <a:xfrm>
            <a:off x="995529" y="0"/>
            <a:ext cx="7886700" cy="1325563"/>
          </a:xfrm>
        </p:spPr>
        <p:txBody>
          <a:bodyPr/>
          <a:lstStyle/>
          <a:p>
            <a:pPr eaLnBrk="1" hangingPunct="1"/>
            <a:r>
              <a:rPr lang="en-US" altLang="en-US" dirty="0" smtClean="0"/>
              <a:t>Technology Details</a:t>
            </a:r>
          </a:p>
        </p:txBody>
      </p:sp>
      <p:pic>
        <p:nvPicPr>
          <p:cNvPr id="4710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4958" y="1853487"/>
            <a:ext cx="3441246" cy="308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494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or Discussion?</a:t>
            </a:r>
            <a:endParaRPr lang="en-US" dirty="0"/>
          </a:p>
        </p:txBody>
      </p:sp>
    </p:spTree>
    <p:extLst>
      <p:ext uri="{BB962C8B-B14F-4D97-AF65-F5344CB8AC3E}">
        <p14:creationId xmlns:p14="http://schemas.microsoft.com/office/powerpoint/2010/main" val="261765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814514" y="1620839"/>
            <a:ext cx="8455025" cy="3500437"/>
          </a:xfrm>
        </p:spPr>
        <p:txBody>
          <a:bodyPr/>
          <a:lstStyle/>
          <a:p>
            <a:pPr eaLnBrk="1" hangingPunct="1"/>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
        <p:nvSpPr>
          <p:cNvPr id="48131" name="Title 1"/>
          <p:cNvSpPr>
            <a:spLocks noGrp="1"/>
          </p:cNvSpPr>
          <p:nvPr>
            <p:ph type="title"/>
          </p:nvPr>
        </p:nvSpPr>
        <p:spPr>
          <a:xfrm>
            <a:off x="5005388" y="4498975"/>
            <a:ext cx="3429000" cy="685800"/>
          </a:xfrm>
        </p:spPr>
        <p:txBody>
          <a:bodyPr>
            <a:normAutofit fontScale="90000"/>
          </a:bodyPr>
          <a:lstStyle/>
          <a:p>
            <a:pPr eaLnBrk="1" hangingPunct="1"/>
            <a:r>
              <a:rPr lang="en-US" altLang="en-US" smtClean="0">
                <a:latin typeface="Arial" panose="020B0604020202020204" pitchFamily="34" charset="0"/>
                <a:cs typeface="Arial" panose="020B0604020202020204" pitchFamily="34" charset="0"/>
              </a:rPr>
              <a:t>Questions?</a:t>
            </a:r>
          </a:p>
        </p:txBody>
      </p:sp>
      <p:pic>
        <p:nvPicPr>
          <p:cNvPr id="48132" name="Picture 4" descr="PLN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1225" y="1862138"/>
            <a:ext cx="5181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175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5130" y="1411288"/>
            <a:ext cx="6962983" cy="4170362"/>
          </a:xfrm>
        </p:spPr>
        <p:txBody>
          <a:bodyPr rtlCol="0">
            <a:normAutofit fontScale="85000" lnSpcReduction="20000"/>
          </a:bodyPr>
          <a:lstStyle/>
          <a:p>
            <a:pPr marL="0" indent="0">
              <a:buNone/>
              <a:defRPr/>
            </a:pPr>
            <a:r>
              <a:rPr lang="en-US" b="1" dirty="0">
                <a:latin typeface="Arial" panose="020B0604020202020204" pitchFamily="34" charset="0"/>
                <a:cs typeface="Arial" panose="020B0604020202020204" pitchFamily="34" charset="0"/>
              </a:rPr>
              <a:t>Our Mission</a:t>
            </a:r>
          </a:p>
          <a:p>
            <a:pPr marL="0" indent="0">
              <a:buNone/>
              <a:defRPr/>
            </a:pPr>
            <a:r>
              <a:rPr lang="en-US" dirty="0" smtClean="0">
                <a:latin typeface="Arial" panose="020B0604020202020204" pitchFamily="34" charset="0"/>
                <a:cs typeface="Arial" panose="020B0604020202020204" pitchFamily="34" charset="0"/>
              </a:rPr>
              <a:t>To foster </a:t>
            </a:r>
            <a:r>
              <a:rPr lang="en-US" dirty="0">
                <a:latin typeface="Arial" panose="020B0604020202020204" pitchFamily="34" charset="0"/>
                <a:cs typeface="Arial" panose="020B0604020202020204" pitchFamily="34" charset="0"/>
              </a:rPr>
              <a:t>and strengthen Extension education programming throughout the southern region </a:t>
            </a:r>
            <a:r>
              <a:rPr lang="en-US" dirty="0" smtClean="0">
                <a:latin typeface="Arial" panose="020B0604020202020204" pitchFamily="34" charset="0"/>
                <a:cs typeface="Arial" panose="020B0604020202020204" pitchFamily="34" charset="0"/>
              </a:rPr>
              <a:t>by:</a:t>
            </a:r>
          </a:p>
          <a:p>
            <a:pPr marL="0" indent="0">
              <a:buNone/>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Promoting multistate cooperation</a:t>
            </a:r>
          </a:p>
          <a:p>
            <a:pPr>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Anticipating </a:t>
            </a:r>
            <a:r>
              <a:rPr lang="en-US" dirty="0">
                <a:latin typeface="Arial" panose="020B0604020202020204" pitchFamily="34" charset="0"/>
                <a:cs typeface="Arial" panose="020B0604020202020204" pitchFamily="34" charset="0"/>
              </a:rPr>
              <a:t>emerging program issues and </a:t>
            </a:r>
            <a:r>
              <a:rPr lang="en-US" dirty="0" smtClean="0">
                <a:latin typeface="Arial" panose="020B0604020202020204" pitchFamily="34" charset="0"/>
                <a:cs typeface="Arial" panose="020B0604020202020204" pitchFamily="34" charset="0"/>
              </a:rPr>
              <a:t>needs </a:t>
            </a:r>
          </a:p>
          <a:p>
            <a:pPr>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Implementing </a:t>
            </a:r>
            <a:r>
              <a:rPr lang="en-US" dirty="0">
                <a:latin typeface="Arial" panose="020B0604020202020204" pitchFamily="34" charset="0"/>
                <a:cs typeface="Arial" panose="020B0604020202020204" pitchFamily="34" charset="0"/>
              </a:rPr>
              <a:t>action processes to address them in a timely manner</a:t>
            </a:r>
          </a:p>
          <a:p>
            <a:pPr>
              <a:defRPr/>
            </a:pPr>
            <a:endParaRPr lang="en-US" dirty="0">
              <a:latin typeface="Arial" panose="020B0604020202020204" pitchFamily="34" charset="0"/>
              <a:cs typeface="Arial" panose="020B0604020202020204" pitchFamily="34" charset="0"/>
            </a:endParaRPr>
          </a:p>
        </p:txBody>
      </p:sp>
      <p:sp>
        <p:nvSpPr>
          <p:cNvPr id="18435" name="Title 2"/>
          <p:cNvSpPr>
            <a:spLocks noGrp="1"/>
          </p:cNvSpPr>
          <p:nvPr>
            <p:ph type="title"/>
          </p:nvPr>
        </p:nvSpPr>
        <p:spPr>
          <a:xfrm>
            <a:off x="717233" y="0"/>
            <a:ext cx="7886700" cy="1325563"/>
          </a:xfrm>
        </p:spPr>
        <p:txBody>
          <a:bodyPr/>
          <a:lstStyle/>
          <a:p>
            <a:pPr eaLnBrk="1" hangingPunct="1"/>
            <a:r>
              <a:rPr lang="en-US" altLang="en-US" dirty="0" smtClean="0"/>
              <a:t>Mission &amp; Purpose of PLN</a:t>
            </a:r>
          </a:p>
        </p:txBody>
      </p:sp>
      <p:pic>
        <p:nvPicPr>
          <p:cNvPr id="8" name="Picture 7"/>
          <p:cNvPicPr>
            <a:picLocks noChangeAspect="1"/>
          </p:cNvPicPr>
          <p:nvPr/>
        </p:nvPicPr>
        <p:blipFill>
          <a:blip r:embed="rId3"/>
          <a:stretch>
            <a:fillRect/>
          </a:stretch>
        </p:blipFill>
        <p:spPr>
          <a:xfrm>
            <a:off x="8102381" y="4020742"/>
            <a:ext cx="2147502" cy="142549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7999012" y="1703074"/>
            <a:ext cx="2147502" cy="1425497"/>
          </a:xfrm>
          <a:prstGeom prst="rect">
            <a:avLst/>
          </a:prstGeom>
          <a:ln>
            <a:noFill/>
          </a:ln>
          <a:effectLst>
            <a:outerShdw blurRad="292100" dist="139700" dir="2700000" algn="tl" rotWithShape="0">
              <a:srgbClr val="333333">
                <a:alpha val="65000"/>
              </a:srgbClr>
            </a:outerShdw>
          </a:effectLst>
        </p:spPr>
      </p:pic>
      <p:pic>
        <p:nvPicPr>
          <p:cNvPr id="18438"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8894" y="2595245"/>
            <a:ext cx="2056788" cy="182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17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3520" y="1612887"/>
            <a:ext cx="8164375" cy="3879850"/>
          </a:xfrm>
        </p:spPr>
        <p:txBody>
          <a:bodyPr>
            <a:normAutofit/>
          </a:bodyPr>
          <a:lstStyle/>
          <a:p>
            <a:pPr>
              <a:defRPr/>
            </a:pPr>
            <a:r>
              <a:rPr lang="en-US" dirty="0" smtClean="0">
                <a:latin typeface="Arial" panose="020B0604020202020204" pitchFamily="34" charset="0"/>
                <a:cs typeface="Arial" panose="020B0604020202020204" pitchFamily="34" charset="0"/>
              </a:rPr>
              <a:t>Sharing agendas ahead of time</a:t>
            </a:r>
          </a:p>
          <a:p>
            <a:pPr marL="0" indent="0">
              <a:buNone/>
              <a:defRPr/>
            </a:pP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hlinkClick r:id="rId3"/>
              </a:rPr>
              <a:t>splc-regional-chair@lists.msstate.edu</a:t>
            </a:r>
            <a:r>
              <a:rPr lang="en-US" dirty="0" smtClean="0">
                <a:latin typeface="Arial" panose="020B0604020202020204" pitchFamily="34" charset="0"/>
                <a:cs typeface="Arial" panose="020B0604020202020204" pitchFamily="34" charset="0"/>
              </a:rPr>
              <a:t> </a:t>
            </a:r>
          </a:p>
          <a:p>
            <a:pPr marL="0" indent="0">
              <a:buNone/>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Topics that may need multi-committee involvement – officers hyperlinked on website</a:t>
            </a:r>
          </a:p>
          <a:p>
            <a:pPr marL="342900" lvl="1" indent="0">
              <a:buNone/>
              <a:defRPr/>
            </a:pPr>
            <a:endParaRPr lang="en-US" dirty="0" smtClean="0">
              <a:solidFill>
                <a:srgbClr val="0070C0"/>
              </a:solidFill>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Other ideas?</a:t>
            </a:r>
            <a:endParaRPr lang="en-US" dirty="0">
              <a:latin typeface="Arial" panose="020B0604020202020204" pitchFamily="34" charset="0"/>
              <a:cs typeface="Arial" panose="020B0604020202020204" pitchFamily="34" charset="0"/>
            </a:endParaRPr>
          </a:p>
        </p:txBody>
      </p:sp>
      <p:sp>
        <p:nvSpPr>
          <p:cNvPr id="19459" name="Title 2"/>
          <p:cNvSpPr>
            <a:spLocks noGrp="1"/>
          </p:cNvSpPr>
          <p:nvPr>
            <p:ph type="title"/>
          </p:nvPr>
        </p:nvSpPr>
        <p:spPr>
          <a:xfrm>
            <a:off x="860355" y="101630"/>
            <a:ext cx="9850051" cy="1138774"/>
          </a:xfrm>
        </p:spPr>
        <p:txBody>
          <a:bodyPr>
            <a:normAutofit/>
          </a:bodyPr>
          <a:lstStyle/>
          <a:p>
            <a:r>
              <a:rPr lang="en-US" altLang="en-US" sz="4000" dirty="0" smtClean="0"/>
              <a:t>Promoting Cross-Committee Efforts</a:t>
            </a:r>
          </a:p>
        </p:txBody>
      </p:sp>
      <p:pic>
        <p:nvPicPr>
          <p:cNvPr id="194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9973" y="1911598"/>
            <a:ext cx="2506662"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486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366" y="1569583"/>
            <a:ext cx="8489950" cy="3840163"/>
          </a:xfrm>
        </p:spPr>
        <p:txBody>
          <a:bodyPr rtlCol="0">
            <a:normAutofit/>
          </a:bodyPr>
          <a:lstStyle/>
          <a:p>
            <a:pPr marL="0" indent="-1005840">
              <a:buNone/>
              <a:defRPr/>
            </a:pPr>
            <a:r>
              <a:rPr lang="en-US" sz="2400" b="1" dirty="0">
                <a:latin typeface="Arial" charset="0"/>
                <a:cs typeface="Arial" charset="0"/>
              </a:rPr>
              <a:t>1:00  </a:t>
            </a:r>
            <a:r>
              <a:rPr lang="en-US" sz="2400" dirty="0">
                <a:latin typeface="Arial" charset="0"/>
                <a:cs typeface="Arial" charset="0"/>
              </a:rPr>
              <a:t>PLC Meeting w/ Committee Chairs &amp; Vice-Chairs</a:t>
            </a:r>
          </a:p>
          <a:p>
            <a:pPr marL="0" indent="-1005840">
              <a:buNone/>
              <a:defRPr/>
            </a:pPr>
            <a:endParaRPr lang="en-US" sz="2400" dirty="0">
              <a:latin typeface="Arial" charset="0"/>
              <a:cs typeface="Arial" charset="0"/>
            </a:endParaRPr>
          </a:p>
          <a:p>
            <a:pPr marL="640080" indent="-1005840">
              <a:buNone/>
              <a:defRPr/>
            </a:pPr>
            <a:r>
              <a:rPr lang="en-US" sz="2400" b="1" dirty="0">
                <a:latin typeface="Arial" charset="0"/>
                <a:cs typeface="Arial" charset="0"/>
              </a:rPr>
              <a:t>1:30	 </a:t>
            </a:r>
            <a:r>
              <a:rPr lang="en-US" sz="2400" dirty="0">
                <a:latin typeface="Arial" charset="0"/>
                <a:cs typeface="Arial" charset="0"/>
              </a:rPr>
              <a:t> Pre-Conference:  </a:t>
            </a:r>
            <a:r>
              <a:rPr lang="en-US" sz="2400" dirty="0" smtClean="0">
                <a:latin typeface="Arial" charset="0"/>
                <a:cs typeface="Arial" charset="0"/>
              </a:rPr>
              <a:t>“Sudden Impact: Extension’s        	Response to Natural Disasters”</a:t>
            </a:r>
            <a:endParaRPr lang="en-US" sz="2400" dirty="0">
              <a:latin typeface="Arial" charset="0"/>
              <a:cs typeface="Arial" charset="0"/>
            </a:endParaRPr>
          </a:p>
          <a:p>
            <a:pPr marL="0" indent="-731520">
              <a:buNone/>
              <a:defRPr/>
            </a:pPr>
            <a:endParaRPr lang="en-US" sz="2400" dirty="0">
              <a:latin typeface="Arial" charset="0"/>
              <a:cs typeface="Arial" charset="0"/>
            </a:endParaRPr>
          </a:p>
          <a:p>
            <a:pPr marL="0" indent="-731520">
              <a:buNone/>
              <a:defRPr/>
            </a:pPr>
            <a:r>
              <a:rPr lang="en-US" sz="2400" b="1" dirty="0">
                <a:latin typeface="Arial" charset="0"/>
                <a:cs typeface="Arial" charset="0"/>
              </a:rPr>
              <a:t>5:30  </a:t>
            </a:r>
            <a:r>
              <a:rPr lang="en-US" sz="2400" dirty="0">
                <a:latin typeface="Arial" charset="0"/>
                <a:cs typeface="Arial" charset="0"/>
              </a:rPr>
              <a:t>Newcomer Orientation:  Chairs/Vice Chairs Attend</a:t>
            </a:r>
          </a:p>
          <a:p>
            <a:pPr marL="1371600" lvl="4" indent="-342900">
              <a:defRPr/>
            </a:pPr>
            <a:r>
              <a:rPr lang="en-US" sz="2400" dirty="0">
                <a:latin typeface="Arial" charset="0"/>
                <a:cs typeface="Arial" charset="0"/>
              </a:rPr>
              <a:t>Bring copies of agendas</a:t>
            </a:r>
          </a:p>
          <a:p>
            <a:pPr marL="1371600" lvl="4" indent="-342900">
              <a:defRPr/>
            </a:pPr>
            <a:r>
              <a:rPr lang="en-US" sz="2400" dirty="0">
                <a:latin typeface="Arial" charset="0"/>
                <a:cs typeface="Arial" charset="0"/>
              </a:rPr>
              <a:t>Dinner with newcomers – list sent to you in early August</a:t>
            </a:r>
          </a:p>
          <a:p>
            <a:pPr>
              <a:buNone/>
              <a:defRPr/>
            </a:pPr>
            <a:endParaRPr lang="en-US" dirty="0" smtClean="0">
              <a:latin typeface="Arial" charset="0"/>
              <a:cs typeface="Arial" charset="0"/>
            </a:endParaRPr>
          </a:p>
          <a:p>
            <a:pPr>
              <a:buNone/>
              <a:defRPr/>
            </a:pPr>
            <a:endParaRPr lang="en-US" dirty="0"/>
          </a:p>
        </p:txBody>
      </p:sp>
      <p:sp>
        <p:nvSpPr>
          <p:cNvPr id="20483" name="Title 1"/>
          <p:cNvSpPr>
            <a:spLocks noGrp="1"/>
          </p:cNvSpPr>
          <p:nvPr>
            <p:ph type="title"/>
          </p:nvPr>
        </p:nvSpPr>
        <p:spPr>
          <a:xfrm>
            <a:off x="706340" y="320426"/>
            <a:ext cx="8839200" cy="685800"/>
          </a:xfrm>
        </p:spPr>
        <p:txBody>
          <a:bodyPr/>
          <a:lstStyle/>
          <a:p>
            <a:pPr eaLnBrk="1" hangingPunct="1"/>
            <a:r>
              <a:rPr lang="en-US" altLang="en-US" sz="3200" dirty="0">
                <a:latin typeface="Arial" panose="020B0604020202020204" pitchFamily="34" charset="0"/>
                <a:cs typeface="Arial" panose="020B0604020202020204" pitchFamily="34" charset="0"/>
              </a:rPr>
              <a:t>Conference Highlights:  Monday </a:t>
            </a:r>
          </a:p>
        </p:txBody>
      </p:sp>
    </p:spTree>
    <p:extLst>
      <p:ext uri="{BB962C8B-B14F-4D97-AF65-F5344CB8AC3E}">
        <p14:creationId xmlns:p14="http://schemas.microsoft.com/office/powerpoint/2010/main" val="1123249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Content Placeholder 2"/>
          <p:cNvSpPr>
            <a:spLocks noGrp="1"/>
          </p:cNvSpPr>
          <p:nvPr>
            <p:ph idx="1"/>
          </p:nvPr>
        </p:nvSpPr>
        <p:spPr>
          <a:xfrm>
            <a:off x="551953" y="1640193"/>
            <a:ext cx="7160812" cy="3671279"/>
          </a:xfrm>
        </p:spPr>
        <p:txBody>
          <a:bodyPr rtlCol="0">
            <a:noAutofit/>
          </a:bodyPr>
          <a:lstStyle/>
          <a:p>
            <a:pP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Panel Discussion:</a:t>
            </a:r>
            <a:endParaRPr lang="en-US" dirty="0">
              <a:latin typeface="Arial" panose="020B0604020202020204" pitchFamily="34" charset="0"/>
              <a:cs typeface="Arial" panose="020B0604020202020204" pitchFamily="34" charset="0"/>
            </a:endParaRPr>
          </a:p>
          <a:p>
            <a:pPr marL="457200" lvl="1" indent="0">
              <a:buNone/>
              <a:defRPr/>
            </a:pPr>
            <a:r>
              <a:rPr lang="en-US" dirty="0" smtClean="0">
                <a:latin typeface="Arial" panose="020B0604020202020204" pitchFamily="34" charset="0"/>
                <a:cs typeface="Arial" panose="020B0604020202020204" pitchFamily="34" charset="0"/>
              </a:rPr>
              <a:t>Cooperative Extension in the Future from the Perspectives of USDA NIFA and APLU</a:t>
            </a:r>
          </a:p>
          <a:p>
            <a:pPr lvl="2">
              <a:buFont typeface="Courier New" panose="02070309020205020404" pitchFamily="49" charset="0"/>
              <a:buChar char="o"/>
              <a:defRPr/>
            </a:pPr>
            <a:r>
              <a:rPr lang="en-US" dirty="0" smtClean="0">
                <a:latin typeface="Arial" panose="020B0604020202020204" pitchFamily="34" charset="0"/>
                <a:cs typeface="Arial" panose="020B0604020202020204" pitchFamily="34" charset="0"/>
              </a:rPr>
              <a:t>Scott Angle, USDA NIFA</a:t>
            </a:r>
          </a:p>
          <a:p>
            <a:pPr lvl="2">
              <a:buFont typeface="Courier New" panose="02070309020205020404" pitchFamily="49" charset="0"/>
              <a:buChar char="o"/>
              <a:defRPr/>
            </a:pPr>
            <a:r>
              <a:rPr lang="en-US" dirty="0" smtClean="0">
                <a:latin typeface="Arial" panose="020B0604020202020204" pitchFamily="34" charset="0"/>
                <a:cs typeface="Arial" panose="020B0604020202020204" pitchFamily="34" charset="0"/>
              </a:rPr>
              <a:t>Doug Steele, APLU</a:t>
            </a:r>
          </a:p>
          <a:p>
            <a:pPr lvl="2">
              <a:buFont typeface="Courier New" panose="02070309020205020404" pitchFamily="49" charset="0"/>
              <a:buChar char="o"/>
              <a:defRPr/>
            </a:pPr>
            <a:r>
              <a:rPr lang="en-US" dirty="0" smtClean="0">
                <a:latin typeface="Arial" panose="020B0604020202020204" pitchFamily="34" charset="0"/>
                <a:cs typeface="Arial" panose="020B0604020202020204" pitchFamily="34" charset="0"/>
              </a:rPr>
              <a:t>Ed Jones, Virginia Cooperative Extension</a:t>
            </a:r>
          </a:p>
          <a:p>
            <a:pPr lvl="2">
              <a:buFont typeface="Courier New" panose="02070309020205020404" pitchFamily="49" charset="0"/>
              <a:buChar char="o"/>
              <a:defRPr/>
            </a:pPr>
            <a:r>
              <a:rPr lang="en-US" dirty="0" smtClean="0">
                <a:latin typeface="Arial" panose="020B0604020202020204" pitchFamily="34" charset="0"/>
                <a:cs typeface="Arial" panose="020B0604020202020204" pitchFamily="34" charset="0"/>
              </a:rPr>
              <a:t>Carolyn Williams, Prairie View A&amp;M</a:t>
            </a:r>
            <a:endParaRPr lang="en-US" dirty="0">
              <a:latin typeface="Arial" panose="020B0604020202020204" pitchFamily="34" charset="0"/>
              <a:cs typeface="Arial" panose="020B0604020202020204" pitchFamily="34" charset="0"/>
            </a:endParaRPr>
          </a:p>
          <a:p>
            <a:pPr marL="571500" indent="-457200">
              <a:defRPr/>
            </a:pPr>
            <a:r>
              <a:rPr lang="en-US" dirty="0">
                <a:latin typeface="Arial" panose="020B0604020202020204" pitchFamily="34" charset="0"/>
                <a:cs typeface="Arial" panose="020B0604020202020204" pitchFamily="34" charset="0"/>
              </a:rPr>
              <a:t>Ignite Sessions &amp; </a:t>
            </a:r>
            <a:r>
              <a:rPr lang="en-US" dirty="0" smtClean="0">
                <a:latin typeface="Arial" panose="020B0604020202020204" pitchFamily="34" charset="0"/>
                <a:cs typeface="Arial" panose="020B0604020202020204" pitchFamily="34" charset="0"/>
              </a:rPr>
              <a:t>Awards</a:t>
            </a:r>
            <a:endParaRPr lang="en-US" dirty="0">
              <a:solidFill>
                <a:srgbClr val="FF0000"/>
              </a:solidFill>
              <a:latin typeface="Arial" panose="020B0604020202020204" pitchFamily="34" charset="0"/>
              <a:cs typeface="Arial" panose="020B0604020202020204" pitchFamily="34" charset="0"/>
            </a:endParaRPr>
          </a:p>
          <a:p>
            <a:pPr marL="571500" indent="-457200">
              <a:defRPr/>
            </a:pPr>
            <a:r>
              <a:rPr lang="en-US" dirty="0">
                <a:latin typeface="Arial" panose="020B0604020202020204" pitchFamily="34" charset="0"/>
                <a:cs typeface="Arial" panose="020B0604020202020204" pitchFamily="34" charset="0"/>
              </a:rPr>
              <a:t>Committee </a:t>
            </a:r>
            <a:r>
              <a:rPr lang="en-US" dirty="0" smtClean="0">
                <a:latin typeface="Arial" panose="020B0604020202020204" pitchFamily="34" charset="0"/>
                <a:cs typeface="Arial" panose="020B0604020202020204" pitchFamily="34" charset="0"/>
              </a:rPr>
              <a:t>Night Out</a:t>
            </a:r>
          </a:p>
          <a:p>
            <a:pPr marL="114300" indent="0">
              <a:buNone/>
              <a:defRPr/>
            </a:pPr>
            <a:endParaRPr lang="en-US" dirty="0">
              <a:latin typeface="Arial" panose="020B0604020202020204" pitchFamily="34" charset="0"/>
              <a:cs typeface="Arial" panose="020B0604020202020204" pitchFamily="34" charset="0"/>
            </a:endParaRPr>
          </a:p>
          <a:p>
            <a:pPr lvl="1">
              <a:defRPr/>
            </a:pPr>
            <a:endParaRPr lang="en-US" sz="2800"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buNone/>
              <a:defRPr/>
            </a:pPr>
            <a:endParaRPr lang="en-US" sz="2400" dirty="0">
              <a:latin typeface="Arial" panose="020B0604020202020204" pitchFamily="34" charset="0"/>
              <a:cs typeface="Arial" panose="020B0604020202020204" pitchFamily="34" charset="0"/>
            </a:endParaRPr>
          </a:p>
          <a:p>
            <a:pPr>
              <a:buNone/>
              <a:defRPr/>
            </a:pPr>
            <a:endParaRPr lang="en-US" sz="2400" dirty="0">
              <a:latin typeface="Arial" panose="020B0604020202020204" pitchFamily="34" charset="0"/>
              <a:cs typeface="Arial" panose="020B0604020202020204" pitchFamily="34" charset="0"/>
            </a:endParaRPr>
          </a:p>
        </p:txBody>
      </p:sp>
      <p:sp>
        <p:nvSpPr>
          <p:cNvPr id="21507" name="Title 1"/>
          <p:cNvSpPr>
            <a:spLocks noGrp="1"/>
          </p:cNvSpPr>
          <p:nvPr>
            <p:ph type="title"/>
          </p:nvPr>
        </p:nvSpPr>
        <p:spPr>
          <a:xfrm>
            <a:off x="551953" y="239686"/>
            <a:ext cx="8915400" cy="685800"/>
          </a:xfrm>
        </p:spPr>
        <p:txBody>
          <a:bodyPr/>
          <a:lstStyle/>
          <a:p>
            <a:pPr eaLnBrk="1" hangingPunct="1"/>
            <a:r>
              <a:rPr lang="en-US" altLang="en-US" sz="3200" dirty="0">
                <a:latin typeface="Arial" panose="020B0604020202020204" pitchFamily="34" charset="0"/>
                <a:cs typeface="Arial" panose="020B0604020202020204" pitchFamily="34" charset="0"/>
              </a:rPr>
              <a:t>Conference Highlights:  Tuesday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480" y="3636229"/>
            <a:ext cx="1205255" cy="17706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5600" y="1562378"/>
            <a:ext cx="1279390" cy="179353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6328"/>
          <a:stretch/>
        </p:blipFill>
        <p:spPr>
          <a:xfrm>
            <a:off x="10008748" y="3636229"/>
            <a:ext cx="1256242" cy="177202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1970" y="1561567"/>
            <a:ext cx="1229801" cy="1794350"/>
          </a:xfrm>
          <a:prstGeom prst="rect">
            <a:avLst/>
          </a:prstGeom>
        </p:spPr>
      </p:pic>
    </p:spTree>
    <p:extLst>
      <p:ext uri="{BB962C8B-B14F-4D97-AF65-F5344CB8AC3E}">
        <p14:creationId xmlns:p14="http://schemas.microsoft.com/office/powerpoint/2010/main" val="3212990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849438" y="1673226"/>
            <a:ext cx="5257800" cy="2625725"/>
          </a:xfrm>
        </p:spPr>
        <p:txBody>
          <a:bodyPr rtlCol="0">
            <a:normAutofit/>
          </a:bodyPr>
          <a:lstStyle/>
          <a:p>
            <a:pPr>
              <a:defRPr/>
            </a:pPr>
            <a:r>
              <a:rPr lang="en-US" altLang="en-US" sz="3200" dirty="0">
                <a:latin typeface="Arial" panose="020B0604020202020204" pitchFamily="34" charset="0"/>
                <a:cs typeface="Arial" panose="020B0604020202020204" pitchFamily="34" charset="0"/>
              </a:rPr>
              <a:t>Tuesday  </a:t>
            </a:r>
          </a:p>
          <a:p>
            <a:pPr lvl="1">
              <a:defRPr/>
            </a:pPr>
            <a:r>
              <a:rPr lang="en-US" altLang="en-US" sz="2500" dirty="0">
                <a:latin typeface="Arial" panose="020B0604020202020204" pitchFamily="34" charset="0"/>
                <a:cs typeface="Arial" panose="020B0604020202020204" pitchFamily="34" charset="0"/>
              </a:rPr>
              <a:t>10:30 – </a:t>
            </a:r>
            <a:r>
              <a:rPr lang="en-US" altLang="en-US" sz="2500" dirty="0" smtClean="0">
                <a:latin typeface="Arial" panose="020B0604020202020204" pitchFamily="34" charset="0"/>
                <a:cs typeface="Arial" panose="020B0604020202020204" pitchFamily="34" charset="0"/>
              </a:rPr>
              <a:t>11:45</a:t>
            </a:r>
          </a:p>
          <a:p>
            <a:pPr marL="457200" lvl="1" indent="0">
              <a:buNone/>
              <a:defRPr/>
            </a:pPr>
            <a:endParaRPr lang="en-US" altLang="en-US" sz="2500" dirty="0">
              <a:latin typeface="Arial" panose="020B0604020202020204" pitchFamily="34" charset="0"/>
              <a:cs typeface="Arial" panose="020B0604020202020204" pitchFamily="34" charset="0"/>
            </a:endParaRPr>
          </a:p>
          <a:p>
            <a:pPr>
              <a:defRPr/>
            </a:pPr>
            <a:r>
              <a:rPr lang="en-US" altLang="en-US" sz="3200" dirty="0">
                <a:latin typeface="Arial" panose="020B0604020202020204" pitchFamily="34" charset="0"/>
                <a:cs typeface="Arial" panose="020B0604020202020204" pitchFamily="34" charset="0"/>
              </a:rPr>
              <a:t>Wednesday  </a:t>
            </a:r>
            <a:endParaRPr lang="en-US" altLang="en-US" sz="3200" dirty="0" smtClean="0">
              <a:latin typeface="Arial" panose="020B0604020202020204" pitchFamily="34" charset="0"/>
              <a:cs typeface="Arial" panose="020B0604020202020204" pitchFamily="34" charset="0"/>
            </a:endParaRPr>
          </a:p>
          <a:p>
            <a:pPr lvl="1">
              <a:defRPr/>
            </a:pPr>
            <a:r>
              <a:rPr lang="en-US" altLang="en-US" sz="2500" dirty="0" smtClean="0">
                <a:latin typeface="Arial" panose="020B0604020202020204" pitchFamily="34" charset="0"/>
                <a:cs typeface="Arial" panose="020B0604020202020204" pitchFamily="34" charset="0"/>
              </a:rPr>
              <a:t>1:30 </a:t>
            </a:r>
            <a:r>
              <a:rPr lang="en-US" altLang="en-US" sz="2500" dirty="0">
                <a:latin typeface="Arial" panose="020B0604020202020204" pitchFamily="34" charset="0"/>
                <a:cs typeface="Arial" panose="020B0604020202020204" pitchFamily="34" charset="0"/>
              </a:rPr>
              <a:t>– 3:00</a:t>
            </a:r>
          </a:p>
          <a:p>
            <a:pPr marL="0" indent="0">
              <a:buNone/>
              <a:defRPr/>
            </a:pPr>
            <a:endParaRPr lang="en-US" altLang="en-US" sz="3200" dirty="0">
              <a:latin typeface="Arial" panose="020B0604020202020204" pitchFamily="34" charset="0"/>
              <a:cs typeface="Arial" panose="020B0604020202020204" pitchFamily="34" charset="0"/>
            </a:endParaRPr>
          </a:p>
          <a:p>
            <a:pPr>
              <a:defRPr/>
            </a:pPr>
            <a:endParaRPr lang="en-US" altLang="en-US" dirty="0" smtClean="0">
              <a:latin typeface="Arial" panose="020B0604020202020204" pitchFamily="34" charset="0"/>
              <a:cs typeface="Arial" panose="020B0604020202020204" pitchFamily="34" charset="0"/>
            </a:endParaRPr>
          </a:p>
          <a:p>
            <a:pPr lvl="1">
              <a:buNone/>
              <a:defRPr/>
            </a:pPr>
            <a:endParaRPr lang="en-US" altLang="en-US" dirty="0" smtClean="0">
              <a:latin typeface="Arial" panose="020B0604020202020204" pitchFamily="34" charset="0"/>
              <a:cs typeface="Arial" panose="020B0604020202020204" pitchFamily="34" charset="0"/>
            </a:endParaRPr>
          </a:p>
        </p:txBody>
      </p:sp>
      <p:sp>
        <p:nvSpPr>
          <p:cNvPr id="22531" name="Title 1"/>
          <p:cNvSpPr>
            <a:spLocks noGrp="1"/>
          </p:cNvSpPr>
          <p:nvPr>
            <p:ph type="title"/>
          </p:nvPr>
        </p:nvSpPr>
        <p:spPr>
          <a:xfrm>
            <a:off x="580157" y="96929"/>
            <a:ext cx="8158327" cy="1143000"/>
          </a:xfrm>
        </p:spPr>
        <p:txBody>
          <a:bodyPr>
            <a:normAutofit fontScale="90000"/>
          </a:bodyPr>
          <a:lstStyle/>
          <a:p>
            <a:pPr eaLnBrk="1" hangingPunct="1"/>
            <a:r>
              <a:rPr lang="en-US" altLang="en-US" dirty="0" smtClean="0">
                <a:latin typeface="Arial" panose="020B0604020202020204" pitchFamily="34" charset="0"/>
                <a:cs typeface="Arial" panose="020B0604020202020204" pitchFamily="34" charset="0"/>
              </a:rPr>
              <a:t>Time with Administrative Advisors</a:t>
            </a:r>
          </a:p>
        </p:txBody>
      </p:sp>
      <p:pic>
        <p:nvPicPr>
          <p:cNvPr id="3074" name="Picture 2" descr="C:\Documents and Settings\rachelw\Local Settings\Temporary Internet Files\Content.IE5\9QTVMVDD\MP900400986[1].jpg"/>
          <p:cNvPicPr>
            <a:picLocks noChangeAspect="1" noChangeArrowheads="1"/>
          </p:cNvPicPr>
          <p:nvPr/>
        </p:nvPicPr>
        <p:blipFill>
          <a:blip r:embed="rId3" cstate="print"/>
          <a:srcRect/>
          <a:stretch>
            <a:fillRect/>
          </a:stretch>
        </p:blipFill>
        <p:spPr bwMode="auto">
          <a:xfrm rot="5400000">
            <a:off x="7673788" y="1181101"/>
            <a:ext cx="2504661" cy="3131591"/>
          </a:xfrm>
          <a:prstGeom prst="rect">
            <a:avLst/>
          </a:prstGeom>
          <a:ln>
            <a:noFill/>
          </a:ln>
          <a:effectLst>
            <a:softEdge rad="112500"/>
          </a:effectLst>
        </p:spPr>
      </p:pic>
      <p:sp>
        <p:nvSpPr>
          <p:cNvPr id="21509" name="TextBox 1"/>
          <p:cNvSpPr txBox="1">
            <a:spLocks noChangeArrowheads="1"/>
          </p:cNvSpPr>
          <p:nvPr/>
        </p:nvSpPr>
        <p:spPr bwMode="auto">
          <a:xfrm>
            <a:off x="3070226" y="4508501"/>
            <a:ext cx="6456363" cy="830263"/>
          </a:xfrm>
          <a:prstGeom prst="rect">
            <a:avLst/>
          </a:prstGeom>
          <a:ln>
            <a:solidFill>
              <a:srgbClr val="7F3F98"/>
            </a:solidFill>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2400" dirty="0"/>
              <a:t>Plan for these times to include high priority discussions where Administrator input is needed.</a:t>
            </a:r>
          </a:p>
        </p:txBody>
      </p:sp>
    </p:spTree>
    <p:extLst>
      <p:ext uri="{BB962C8B-B14F-4D97-AF65-F5344CB8AC3E}">
        <p14:creationId xmlns:p14="http://schemas.microsoft.com/office/powerpoint/2010/main" val="1710768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588397" y="1576389"/>
            <a:ext cx="7657106" cy="3889375"/>
          </a:xfrm>
        </p:spPr>
        <p:txBody>
          <a:bodyPr rtlCol="0">
            <a:noAutofit/>
          </a:bodyPr>
          <a:lstStyle/>
          <a:p>
            <a:pPr marL="0" indent="0">
              <a:buNone/>
              <a:defRPr/>
            </a:pPr>
            <a:r>
              <a:rPr lang="en-US" altLang="en-US" dirty="0">
                <a:solidFill>
                  <a:schemeClr val="accent6"/>
                </a:solidFill>
                <a:latin typeface="Arial" panose="020B0604020202020204" pitchFamily="34" charset="0"/>
                <a:cs typeface="Arial" panose="020B0604020202020204" pitchFamily="34" charset="0"/>
              </a:rPr>
              <a:t>Committee’s </a:t>
            </a:r>
            <a:r>
              <a:rPr lang="en-US" altLang="en-US" dirty="0" smtClean="0">
                <a:solidFill>
                  <a:schemeClr val="accent6"/>
                </a:solidFill>
                <a:latin typeface="Arial" panose="020B0604020202020204" pitchFamily="34" charset="0"/>
                <a:cs typeface="Arial" panose="020B0604020202020204" pitchFamily="34" charset="0"/>
              </a:rPr>
              <a:t>Choice</a:t>
            </a:r>
            <a:endParaRPr lang="en-US" altLang="en-US" dirty="0">
              <a:solidFill>
                <a:schemeClr val="accent6"/>
              </a:solidFill>
              <a:latin typeface="Arial" panose="020B0604020202020204" pitchFamily="34" charset="0"/>
              <a:cs typeface="Arial" panose="020B0604020202020204" pitchFamily="34" charset="0"/>
            </a:endParaRPr>
          </a:p>
          <a:p>
            <a:pPr marL="0" indent="0" algn="ctr">
              <a:buNone/>
              <a:defRPr/>
            </a:pPr>
            <a:endParaRPr lang="en-US" altLang="en-US" dirty="0">
              <a:latin typeface="Arial" panose="020B0604020202020204" pitchFamily="34" charset="0"/>
              <a:cs typeface="Arial" panose="020B0604020202020204" pitchFamily="34" charset="0"/>
            </a:endParaRPr>
          </a:p>
          <a:p>
            <a:pPr marL="0" indent="0">
              <a:buNone/>
              <a:defRPr/>
            </a:pPr>
            <a:r>
              <a:rPr lang="en-US" altLang="en-US" dirty="0">
                <a:latin typeface="Arial" panose="020B0604020202020204" pitchFamily="34" charset="0"/>
                <a:cs typeface="Arial" panose="020B0604020202020204" pitchFamily="34" charset="0"/>
              </a:rPr>
              <a:t>Options to maximize meeting time:</a:t>
            </a:r>
          </a:p>
          <a:p>
            <a:pPr marL="0" indent="0">
              <a:buNone/>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Post online</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Review on a conference call prior to meeting</a:t>
            </a:r>
          </a:p>
        </p:txBody>
      </p:sp>
      <p:sp>
        <p:nvSpPr>
          <p:cNvPr id="2" name="Title 1"/>
          <p:cNvSpPr>
            <a:spLocks noGrp="1"/>
          </p:cNvSpPr>
          <p:nvPr>
            <p:ph type="title"/>
          </p:nvPr>
        </p:nvSpPr>
        <p:spPr>
          <a:xfrm>
            <a:off x="489624" y="82551"/>
            <a:ext cx="9773190" cy="1185863"/>
          </a:xfrm>
        </p:spPr>
        <p:txBody>
          <a:bodyPr rtlCol="0">
            <a:normAutofit fontScale="90000"/>
          </a:bodyPr>
          <a:lstStyle/>
          <a:p>
            <a:pPr>
              <a:defRPr/>
            </a:pPr>
            <a:r>
              <a:rPr lang="en-US" dirty="0" smtClean="0">
                <a:latin typeface="+mn-lt"/>
              </a:rPr>
              <a:t>Housekeeping Items:  Optional State Reports</a:t>
            </a:r>
            <a:endParaRPr lang="en-US" dirty="0">
              <a:latin typeface="+mn-lt"/>
            </a:endParaRPr>
          </a:p>
        </p:txBody>
      </p:sp>
      <p:pic>
        <p:nvPicPr>
          <p:cNvPr id="32770" name="Picture 2" descr="C:\Documents and Settings\rachelw\Local Settings\Temporary Internet Files\Content.IE5\G9EDH18V\MP900175372[1].jpg"/>
          <p:cNvPicPr>
            <a:picLocks noChangeAspect="1" noChangeArrowheads="1"/>
          </p:cNvPicPr>
          <p:nvPr/>
        </p:nvPicPr>
        <p:blipFill>
          <a:blip r:embed="rId3" cstate="print"/>
          <a:srcRect/>
          <a:stretch>
            <a:fillRect/>
          </a:stretch>
        </p:blipFill>
        <p:spPr bwMode="auto">
          <a:xfrm>
            <a:off x="7692592" y="1820914"/>
            <a:ext cx="4001457" cy="2654300"/>
          </a:xfrm>
          <a:prstGeom prst="rect">
            <a:avLst/>
          </a:prstGeom>
          <a:ln>
            <a:noFill/>
          </a:ln>
          <a:effectLst>
            <a:softEdge rad="112500"/>
          </a:effectLst>
        </p:spPr>
      </p:pic>
    </p:spTree>
    <p:extLst>
      <p:ext uri="{BB962C8B-B14F-4D97-AF65-F5344CB8AC3E}">
        <p14:creationId xmlns:p14="http://schemas.microsoft.com/office/powerpoint/2010/main" val="3253310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949353" y="2055625"/>
            <a:ext cx="8587990" cy="3567112"/>
          </a:xfrm>
        </p:spPr>
        <p:txBody>
          <a:bodyPr/>
          <a:lstStyle/>
          <a:p>
            <a:pPr eaLnBrk="1" hangingPunct="1"/>
            <a:r>
              <a:rPr lang="en-US" altLang="en-US" sz="2400" dirty="0">
                <a:latin typeface="Arial" panose="020B0604020202020204" pitchFamily="34" charset="0"/>
                <a:cs typeface="Arial" panose="020B0604020202020204" pitchFamily="34" charset="0"/>
              </a:rPr>
              <a:t>Due Thursday by noon </a:t>
            </a:r>
          </a:p>
          <a:p>
            <a:pPr eaLnBrk="1" hangingPunct="1"/>
            <a:r>
              <a:rPr lang="en-US" altLang="en-US" sz="2400" dirty="0">
                <a:latin typeface="Arial" panose="020B0604020202020204" pitchFamily="34" charset="0"/>
                <a:cs typeface="Arial" panose="020B0604020202020204" pitchFamily="34" charset="0"/>
              </a:rPr>
              <a:t>Select “Committees” tab</a:t>
            </a:r>
          </a:p>
          <a:p>
            <a:pPr eaLnBrk="1" hangingPunct="1"/>
            <a:r>
              <a:rPr lang="en-US" altLang="en-US" sz="2400" dirty="0">
                <a:latin typeface="Arial" panose="020B0604020202020204" pitchFamily="34" charset="0"/>
                <a:cs typeface="Arial" panose="020B0604020202020204" pitchFamily="34" charset="0"/>
              </a:rPr>
              <a:t>Select your committee</a:t>
            </a:r>
          </a:p>
          <a:p>
            <a:pPr eaLnBrk="1" hangingPunct="1"/>
            <a:r>
              <a:rPr lang="en-US" altLang="en-US" sz="2400" dirty="0">
                <a:latin typeface="Arial" panose="020B0604020202020204" pitchFamily="34" charset="0"/>
                <a:cs typeface="Arial" panose="020B0604020202020204" pitchFamily="34" charset="0"/>
              </a:rPr>
              <a:t>Select “</a:t>
            </a:r>
            <a:r>
              <a:rPr lang="en-US" altLang="en-US" sz="2400" dirty="0" smtClean="0">
                <a:latin typeface="Arial" panose="020B0604020202020204" pitchFamily="34" charset="0"/>
                <a:cs typeface="Arial" panose="020B0604020202020204" pitchFamily="34" charset="0"/>
              </a:rPr>
              <a:t>2018-19 </a:t>
            </a:r>
            <a:r>
              <a:rPr lang="en-US" altLang="en-US" sz="2400" dirty="0">
                <a:latin typeface="Arial" panose="020B0604020202020204" pitchFamily="34" charset="0"/>
                <a:cs typeface="Arial" panose="020B0604020202020204" pitchFamily="34" charset="0"/>
              </a:rPr>
              <a:t>Plan of Work” DOC</a:t>
            </a:r>
          </a:p>
          <a:p>
            <a:pPr eaLnBrk="1" hangingPunct="1"/>
            <a:r>
              <a:rPr lang="en-US" altLang="en-US" sz="2400" dirty="0">
                <a:latin typeface="Arial" panose="020B0604020202020204" pitchFamily="34" charset="0"/>
                <a:cs typeface="Arial" panose="020B0604020202020204" pitchFamily="34" charset="0"/>
              </a:rPr>
              <a:t>Make changes to the last column &amp; other places as relevant</a:t>
            </a:r>
          </a:p>
          <a:p>
            <a:pPr eaLnBrk="1" hangingPunct="1"/>
            <a:r>
              <a:rPr lang="en-US" altLang="en-US" sz="2400" dirty="0">
                <a:latin typeface="Arial" panose="020B0604020202020204" pitchFamily="34" charset="0"/>
                <a:cs typeface="Arial" panose="020B0604020202020204" pitchFamily="34" charset="0"/>
              </a:rPr>
              <a:t>E-mail to: </a:t>
            </a:r>
            <a:r>
              <a:rPr lang="en-US" altLang="en-US" sz="2400" dirty="0" smtClean="0">
                <a:latin typeface="Arial" panose="020B0604020202020204" pitchFamily="34" charset="0"/>
                <a:cs typeface="Arial" panose="020B0604020202020204" pitchFamily="34" charset="0"/>
              </a:rPr>
              <a:t>russ.garner@msstate.edu  </a:t>
            </a:r>
            <a:endParaRPr lang="en-US" altLang="en-US" sz="2400" dirty="0">
              <a:latin typeface="Arial" panose="020B0604020202020204" pitchFamily="34" charset="0"/>
              <a:cs typeface="Arial" panose="020B0604020202020204" pitchFamily="34" charset="0"/>
            </a:endParaRPr>
          </a:p>
          <a:p>
            <a:pPr lvl="2" eaLnBrk="1" hangingPunct="1"/>
            <a:endParaRPr lang="en-US" alt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49275" y="168046"/>
            <a:ext cx="7007225" cy="990600"/>
          </a:xfrm>
        </p:spPr>
        <p:txBody>
          <a:bodyPr rtlCol="0">
            <a:normAutofit fontScale="90000"/>
          </a:bodyPr>
          <a:lstStyle/>
          <a:p>
            <a:pPr>
              <a:defRPr/>
            </a:pPr>
            <a:r>
              <a:rPr lang="en-US" dirty="0" smtClean="0"/>
              <a:t>Housekeeping Items: </a:t>
            </a:r>
            <a:br>
              <a:rPr lang="en-US" dirty="0" smtClean="0"/>
            </a:br>
            <a:r>
              <a:rPr lang="en-US" dirty="0" smtClean="0"/>
              <a:t>Update 2018-19 Plan of Work</a:t>
            </a:r>
            <a:endParaRPr lang="en-US" sz="3100" i="1" dirty="0"/>
          </a:p>
        </p:txBody>
      </p:sp>
      <p:sp>
        <p:nvSpPr>
          <p:cNvPr id="5" name="TextBox 4"/>
          <p:cNvSpPr txBox="1"/>
          <p:nvPr/>
        </p:nvSpPr>
        <p:spPr>
          <a:xfrm rot="1029732">
            <a:off x="1346410" y="1425786"/>
            <a:ext cx="1046440" cy="3929811"/>
          </a:xfrm>
          <a:prstGeom prst="rect">
            <a:avLst/>
          </a:prstGeom>
          <a:noFill/>
        </p:spPr>
        <p:txBody>
          <a:bodyPr vert="vert270" wrap="square">
            <a:spAutoFit/>
          </a:bodyPr>
          <a:lstStyle/>
          <a:p>
            <a:pPr algn="ctr">
              <a:defRPr/>
            </a:pPr>
            <a:r>
              <a:rPr lang="en-US" sz="2800" b="1" i="1" dirty="0">
                <a:solidFill>
                  <a:schemeClr val="accent2">
                    <a:lumMod val="50000"/>
                  </a:schemeClr>
                </a:solidFill>
              </a:rPr>
              <a:t>Can be completed</a:t>
            </a:r>
          </a:p>
          <a:p>
            <a:pPr algn="ctr">
              <a:defRPr/>
            </a:pPr>
            <a:r>
              <a:rPr lang="en-US" sz="2800" b="1" i="1" dirty="0">
                <a:solidFill>
                  <a:schemeClr val="accent2">
                    <a:lumMod val="50000"/>
                  </a:schemeClr>
                </a:solidFill>
              </a:rPr>
              <a:t> pre-conference!</a:t>
            </a:r>
          </a:p>
        </p:txBody>
      </p:sp>
      <p:sp>
        <p:nvSpPr>
          <p:cNvPr id="25605" name="TextBox 5"/>
          <p:cNvSpPr txBox="1">
            <a:spLocks noChangeArrowheads="1"/>
          </p:cNvSpPr>
          <p:nvPr/>
        </p:nvSpPr>
        <p:spPr bwMode="auto">
          <a:xfrm>
            <a:off x="4052888" y="5280025"/>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dirty="0">
                <a:solidFill>
                  <a:schemeClr val="accent1"/>
                </a:solidFill>
                <a:hlinkClick r:id="rId3"/>
              </a:rPr>
              <a:t>http://srpln.msstate.edu/</a:t>
            </a:r>
            <a:r>
              <a:rPr lang="en-US" altLang="en-US" sz="2000" b="1" dirty="0">
                <a:solidFill>
                  <a:schemeClr val="accent1"/>
                </a:solidFill>
              </a:rPr>
              <a:t> </a:t>
            </a:r>
          </a:p>
        </p:txBody>
      </p:sp>
    </p:spTree>
    <p:extLst>
      <p:ext uri="{BB962C8B-B14F-4D97-AF65-F5344CB8AC3E}">
        <p14:creationId xmlns:p14="http://schemas.microsoft.com/office/powerpoint/2010/main" val="366391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PLN_2017" id="{51FE31C3-5AA9-4129-9664-4182BA48DCAE}" vid="{5DBBFFE1-69C6-4DA9-956E-434689BF00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SRPLN_2017</Template>
  <TotalTime>356</TotalTime>
  <Words>1539</Words>
  <Application>Microsoft Office PowerPoint</Application>
  <PresentationFormat>Widescreen</PresentationFormat>
  <Paragraphs>264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Courier New</vt:lpstr>
      <vt:lpstr>Office Theme</vt:lpstr>
      <vt:lpstr>Program Committee Officer Briefing</vt:lpstr>
      <vt:lpstr>Agenda</vt:lpstr>
      <vt:lpstr>Mission &amp; Purpose of PLN</vt:lpstr>
      <vt:lpstr>Promoting Cross-Committee Efforts</vt:lpstr>
      <vt:lpstr>Conference Highlights:  Monday </vt:lpstr>
      <vt:lpstr>Conference Highlights:  Tuesday</vt:lpstr>
      <vt:lpstr>Time with Administrative Advisors</vt:lpstr>
      <vt:lpstr>Housekeeping Items:  Optional State Reports</vt:lpstr>
      <vt:lpstr>Housekeeping Items:  Update 2018-19 Plan of Work</vt:lpstr>
      <vt:lpstr>Housekeeping Items: Create New 2019-20 Plan of Work</vt:lpstr>
      <vt:lpstr>Housekeeping Items: Elect Officers &amp; PLC Representatives</vt:lpstr>
      <vt:lpstr>PLC Representatives Completing Terms</vt:lpstr>
      <vt:lpstr>Housekeeping Items: Update Members’ List &amp; Listserv</vt:lpstr>
      <vt:lpstr>Housekeeping Items:  Action Items</vt:lpstr>
      <vt:lpstr>Action Item – Only if…</vt:lpstr>
      <vt:lpstr>Action Item:  Good Example</vt:lpstr>
      <vt:lpstr>Action Item: Poor Example</vt:lpstr>
      <vt:lpstr>Accomplishments:  1 Slide per Committee</vt:lpstr>
      <vt:lpstr>Accomplishment Examples</vt:lpstr>
      <vt:lpstr>Evaluations</vt:lpstr>
      <vt:lpstr>Technology Details</vt:lpstr>
      <vt:lpstr>Questions or Discussion?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agecon</dc:creator>
  <cp:lastModifiedBy>kes434</cp:lastModifiedBy>
  <cp:revision>35</cp:revision>
  <cp:lastPrinted>2019-06-04T12:58:21Z</cp:lastPrinted>
  <dcterms:created xsi:type="dcterms:W3CDTF">2017-06-09T19:07:43Z</dcterms:created>
  <dcterms:modified xsi:type="dcterms:W3CDTF">2019-06-04T14:42:38Z</dcterms:modified>
</cp:coreProperties>
</file>