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7"/>
  </p:notesMasterIdLst>
  <p:sldIdLst>
    <p:sldId id="285" r:id="rId2"/>
    <p:sldId id="260" r:id="rId3"/>
    <p:sldId id="261" r:id="rId4"/>
    <p:sldId id="262" r:id="rId5"/>
    <p:sldId id="28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83" r:id="rId22"/>
    <p:sldId id="279" r:id="rId23"/>
    <p:sldId id="278" r:id="rId24"/>
    <p:sldId id="281" r:id="rId25"/>
    <p:sldId id="280"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77E"/>
    <a:srgbClr val="7E50CD"/>
    <a:srgbClr val="794ACB"/>
    <a:srgbClr val="BCBCBC"/>
    <a:srgbClr val="8D65D3"/>
    <a:srgbClr val="7F3F98"/>
    <a:srgbClr val="FCCB05"/>
    <a:srgbClr val="41AD49"/>
    <a:srgbClr val="FFCB05"/>
    <a:srgbClr val="FBA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40" autoAdjust="0"/>
    <p:restoredTop sz="78330" autoAdjust="0"/>
  </p:normalViewPr>
  <p:slideViewPr>
    <p:cSldViewPr snapToGrid="0">
      <p:cViewPr varScale="1">
        <p:scale>
          <a:sx n="99" d="100"/>
          <a:sy n="99" d="100"/>
        </p:scale>
        <p:origin x="234" y="8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532D82-124B-4EDA-9DB2-35AD31C73209}" type="datetimeFigureOut">
              <a:rPr lang="en-US" smtClean="0"/>
              <a:t>6/22/2023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B0D95E-FDC1-4B24-9C66-548E6F99D920}" type="slidenum">
              <a:rPr lang="en-US" smtClean="0"/>
              <a:t>‹#›</a:t>
            </a:fld>
            <a:endParaRPr lang="en-US"/>
          </a:p>
        </p:txBody>
      </p:sp>
    </p:spTree>
    <p:extLst>
      <p:ext uri="{BB962C8B-B14F-4D97-AF65-F5344CB8AC3E}">
        <p14:creationId xmlns:p14="http://schemas.microsoft.com/office/powerpoint/2010/main" val="223624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slides 1-8</a:t>
            </a:r>
          </a:p>
          <a:p>
            <a:r>
              <a:rPr lang="en-US" dirty="0"/>
              <a:t>Michelle 9-14</a:t>
            </a:r>
          </a:p>
          <a:p>
            <a:r>
              <a:rPr lang="en-US" dirty="0"/>
              <a:t>Uma 15 </a:t>
            </a:r>
            <a:r>
              <a:rPr lang="en-US"/>
              <a:t>to end</a:t>
            </a:r>
          </a:p>
        </p:txBody>
      </p:sp>
      <p:sp>
        <p:nvSpPr>
          <p:cNvPr id="4" name="Slide Number Placeholder 3"/>
          <p:cNvSpPr>
            <a:spLocks noGrp="1"/>
          </p:cNvSpPr>
          <p:nvPr>
            <p:ph type="sldNum" sz="quarter" idx="5"/>
          </p:nvPr>
        </p:nvSpPr>
        <p:spPr/>
        <p:txBody>
          <a:bodyPr/>
          <a:lstStyle/>
          <a:p>
            <a:fld id="{CEB0D95E-FDC1-4B24-9C66-548E6F99D920}" type="slidenum">
              <a:rPr lang="en-US" smtClean="0"/>
              <a:t>1</a:t>
            </a:fld>
            <a:endParaRPr lang="en-US"/>
          </a:p>
        </p:txBody>
      </p:sp>
    </p:spTree>
    <p:extLst>
      <p:ext uri="{BB962C8B-B14F-4D97-AF65-F5344CB8AC3E}">
        <p14:creationId xmlns:p14="http://schemas.microsoft.com/office/powerpoint/2010/main" val="766385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8106BCCC-0D69-4C6B-9B01-91D696F9FB6A}" type="slidenum">
              <a:rPr lang="en-US" altLang="en-US" smtClean="0"/>
              <a:pPr/>
              <a:t>10</a:t>
            </a:fld>
            <a:endParaRPr lang="en-US" altLang="en-US"/>
          </a:p>
        </p:txBody>
      </p:sp>
    </p:spTree>
    <p:extLst>
      <p:ext uri="{BB962C8B-B14F-4D97-AF65-F5344CB8AC3E}">
        <p14:creationId xmlns:p14="http://schemas.microsoft.com/office/powerpoint/2010/main" val="161914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AD5921ED-B8E7-4752-BDF4-50621CFDE301}" type="slidenum">
              <a:rPr lang="en-US" altLang="en-US" smtClean="0"/>
              <a:pPr/>
              <a:t>11</a:t>
            </a:fld>
            <a:endParaRPr lang="en-US" altLang="en-US"/>
          </a:p>
        </p:txBody>
      </p:sp>
    </p:spTree>
    <p:extLst>
      <p:ext uri="{BB962C8B-B14F-4D97-AF65-F5344CB8AC3E}">
        <p14:creationId xmlns:p14="http://schemas.microsoft.com/office/powerpoint/2010/main" val="51202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D02A6E8C-97AD-4788-BA6B-E1E1AD5E6F3F}" type="slidenum">
              <a:rPr lang="en-US" altLang="en-US" smtClean="0"/>
              <a:pPr/>
              <a:t>12</a:t>
            </a:fld>
            <a:endParaRPr lang="en-US" altLang="en-US"/>
          </a:p>
        </p:txBody>
      </p:sp>
    </p:spTree>
    <p:extLst>
      <p:ext uri="{BB962C8B-B14F-4D97-AF65-F5344CB8AC3E}">
        <p14:creationId xmlns:p14="http://schemas.microsoft.com/office/powerpoint/2010/main" val="409611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13</a:t>
            </a:fld>
            <a:endParaRPr lang="en-US"/>
          </a:p>
        </p:txBody>
      </p:sp>
    </p:spTree>
    <p:extLst>
      <p:ext uri="{BB962C8B-B14F-4D97-AF65-F5344CB8AC3E}">
        <p14:creationId xmlns:p14="http://schemas.microsoft.com/office/powerpoint/2010/main" val="251025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56A6525-5BF1-4609-8D06-A48D853C488B}" type="slidenum">
              <a:rPr lang="en-US" altLang="en-US" smtClean="0"/>
              <a:pPr/>
              <a:t>14</a:t>
            </a:fld>
            <a:endParaRPr lang="en-US" altLang="en-US"/>
          </a:p>
        </p:txBody>
      </p:sp>
    </p:spTree>
    <p:extLst>
      <p:ext uri="{BB962C8B-B14F-4D97-AF65-F5344CB8AC3E}">
        <p14:creationId xmlns:p14="http://schemas.microsoft.com/office/powerpoint/2010/main" val="101447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BB1AB764-25C2-43DE-9594-D902AA543552}" type="slidenum">
              <a:rPr lang="en-US" altLang="en-US" smtClean="0"/>
              <a:pPr/>
              <a:t>15</a:t>
            </a:fld>
            <a:endParaRPr lang="en-US" altLang="en-US"/>
          </a:p>
        </p:txBody>
      </p:sp>
    </p:spTree>
    <p:extLst>
      <p:ext uri="{BB962C8B-B14F-4D97-AF65-F5344CB8AC3E}">
        <p14:creationId xmlns:p14="http://schemas.microsoft.com/office/powerpoint/2010/main" val="1581680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7E6FEFEA-7523-4EB9-9750-867CCC89F7F2}" type="slidenum">
              <a:rPr lang="en-US" altLang="en-US" smtClean="0"/>
              <a:pPr/>
              <a:t>16</a:t>
            </a:fld>
            <a:endParaRPr lang="en-US" altLang="en-US"/>
          </a:p>
        </p:txBody>
      </p:sp>
    </p:spTree>
    <p:extLst>
      <p:ext uri="{BB962C8B-B14F-4D97-AF65-F5344CB8AC3E}">
        <p14:creationId xmlns:p14="http://schemas.microsoft.com/office/powerpoint/2010/main" val="2669664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D5093AF4-88A1-4893-AA1C-E51651FDEF80}" type="slidenum">
              <a:rPr lang="en-US" altLang="en-US" smtClean="0"/>
              <a:pPr/>
              <a:t>17</a:t>
            </a:fld>
            <a:endParaRPr lang="en-US" altLang="en-US"/>
          </a:p>
        </p:txBody>
      </p:sp>
    </p:spTree>
    <p:extLst>
      <p:ext uri="{BB962C8B-B14F-4D97-AF65-F5344CB8AC3E}">
        <p14:creationId xmlns:p14="http://schemas.microsoft.com/office/powerpoint/2010/main" val="4279301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5E1B5D40-BDA4-4FDB-962D-B3EEA97F30F9}" type="slidenum">
              <a:rPr lang="en-US" altLang="en-US" smtClean="0"/>
              <a:pPr/>
              <a:t>18</a:t>
            </a:fld>
            <a:endParaRPr lang="en-US" altLang="en-US"/>
          </a:p>
        </p:txBody>
      </p:sp>
    </p:spTree>
    <p:extLst>
      <p:ext uri="{BB962C8B-B14F-4D97-AF65-F5344CB8AC3E}">
        <p14:creationId xmlns:p14="http://schemas.microsoft.com/office/powerpoint/2010/main" val="78452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aseline="0" dirty="0"/>
          </a:p>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3207B71A-1420-4E4F-BAC1-8AAB027B0349}" type="slidenum">
              <a:rPr lang="en-US" altLang="en-US" smtClean="0"/>
              <a:pPr/>
              <a:t>19</a:t>
            </a:fld>
            <a:endParaRPr lang="en-US" altLang="en-US"/>
          </a:p>
        </p:txBody>
      </p:sp>
    </p:spTree>
    <p:extLst>
      <p:ext uri="{BB962C8B-B14F-4D97-AF65-F5344CB8AC3E}">
        <p14:creationId xmlns:p14="http://schemas.microsoft.com/office/powerpoint/2010/main" val="410516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08BC8B20-09EA-48A0-AC52-EF93C0CD55E9}" type="slidenum">
              <a:rPr lang="en-US" altLang="en-US" smtClean="0"/>
              <a:pPr/>
              <a:t>2</a:t>
            </a:fld>
            <a:endParaRPr lang="en-US" altLang="en-US"/>
          </a:p>
        </p:txBody>
      </p:sp>
    </p:spTree>
    <p:extLst>
      <p:ext uri="{BB962C8B-B14F-4D97-AF65-F5344CB8AC3E}">
        <p14:creationId xmlns:p14="http://schemas.microsoft.com/office/powerpoint/2010/main" val="1957079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20</a:t>
            </a:fld>
            <a:endParaRPr lang="en-US"/>
          </a:p>
        </p:txBody>
      </p:sp>
    </p:spTree>
    <p:extLst>
      <p:ext uri="{BB962C8B-B14F-4D97-AF65-F5344CB8AC3E}">
        <p14:creationId xmlns:p14="http://schemas.microsoft.com/office/powerpoint/2010/main" val="110222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22</a:t>
            </a:fld>
            <a:endParaRPr lang="en-US"/>
          </a:p>
        </p:txBody>
      </p:sp>
    </p:spTree>
    <p:extLst>
      <p:ext uri="{BB962C8B-B14F-4D97-AF65-F5344CB8AC3E}">
        <p14:creationId xmlns:p14="http://schemas.microsoft.com/office/powerpoint/2010/main" val="196802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23</a:t>
            </a:fld>
            <a:endParaRPr lang="en-US"/>
          </a:p>
        </p:txBody>
      </p:sp>
    </p:spTree>
    <p:extLst>
      <p:ext uri="{BB962C8B-B14F-4D97-AF65-F5344CB8AC3E}">
        <p14:creationId xmlns:p14="http://schemas.microsoft.com/office/powerpoint/2010/main" val="1371796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24</a:t>
            </a:fld>
            <a:endParaRPr lang="en-US"/>
          </a:p>
        </p:txBody>
      </p:sp>
    </p:spTree>
    <p:extLst>
      <p:ext uri="{BB962C8B-B14F-4D97-AF65-F5344CB8AC3E}">
        <p14:creationId xmlns:p14="http://schemas.microsoft.com/office/powerpoint/2010/main" val="444762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25</a:t>
            </a:fld>
            <a:endParaRPr lang="en-US"/>
          </a:p>
        </p:txBody>
      </p:sp>
    </p:spTree>
    <p:extLst>
      <p:ext uri="{BB962C8B-B14F-4D97-AF65-F5344CB8AC3E}">
        <p14:creationId xmlns:p14="http://schemas.microsoft.com/office/powerpoint/2010/main" val="128687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B0D95E-FDC1-4B24-9C66-548E6F99D920}" type="slidenum">
              <a:rPr lang="en-US" smtClean="0"/>
              <a:t>3</a:t>
            </a:fld>
            <a:endParaRPr lang="en-US"/>
          </a:p>
        </p:txBody>
      </p:sp>
    </p:spTree>
    <p:extLst>
      <p:ext uri="{BB962C8B-B14F-4D97-AF65-F5344CB8AC3E}">
        <p14:creationId xmlns:p14="http://schemas.microsoft.com/office/powerpoint/2010/main" val="3618401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4</a:t>
            </a:fld>
            <a:endParaRPr lang="en-US"/>
          </a:p>
        </p:txBody>
      </p:sp>
    </p:spTree>
    <p:extLst>
      <p:ext uri="{BB962C8B-B14F-4D97-AF65-F5344CB8AC3E}">
        <p14:creationId xmlns:p14="http://schemas.microsoft.com/office/powerpoint/2010/main" val="132578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5</a:t>
            </a:fld>
            <a:endParaRPr lang="en-US"/>
          </a:p>
        </p:txBody>
      </p:sp>
    </p:spTree>
    <p:extLst>
      <p:ext uri="{BB962C8B-B14F-4D97-AF65-F5344CB8AC3E}">
        <p14:creationId xmlns:p14="http://schemas.microsoft.com/office/powerpoint/2010/main" val="304935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6</a:t>
            </a:fld>
            <a:endParaRPr lang="en-US"/>
          </a:p>
        </p:txBody>
      </p:sp>
    </p:spTree>
    <p:extLst>
      <p:ext uri="{BB962C8B-B14F-4D97-AF65-F5344CB8AC3E}">
        <p14:creationId xmlns:p14="http://schemas.microsoft.com/office/powerpoint/2010/main" val="301277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7</a:t>
            </a:fld>
            <a:endParaRPr lang="en-US"/>
          </a:p>
        </p:txBody>
      </p:sp>
    </p:spTree>
    <p:extLst>
      <p:ext uri="{BB962C8B-B14F-4D97-AF65-F5344CB8AC3E}">
        <p14:creationId xmlns:p14="http://schemas.microsoft.com/office/powerpoint/2010/main" val="1742649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B0D95E-FDC1-4B24-9C66-548E6F99D920}" type="slidenum">
              <a:rPr lang="en-US" smtClean="0"/>
              <a:t>8</a:t>
            </a:fld>
            <a:endParaRPr lang="en-US"/>
          </a:p>
        </p:txBody>
      </p:sp>
    </p:spTree>
    <p:extLst>
      <p:ext uri="{BB962C8B-B14F-4D97-AF65-F5344CB8AC3E}">
        <p14:creationId xmlns:p14="http://schemas.microsoft.com/office/powerpoint/2010/main" val="36934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4E4E4F79-FE3C-48D5-BAB0-7663A14F26DF}" type="slidenum">
              <a:rPr lang="en-US" altLang="en-US" smtClean="0"/>
              <a:pPr/>
              <a:t>9</a:t>
            </a:fld>
            <a:endParaRPr lang="en-US" altLang="en-US"/>
          </a:p>
        </p:txBody>
      </p:sp>
    </p:spTree>
    <p:extLst>
      <p:ext uri="{BB962C8B-B14F-4D97-AF65-F5344CB8AC3E}">
        <p14:creationId xmlns:p14="http://schemas.microsoft.com/office/powerpoint/2010/main" val="1687406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87C123-02E2-DF9B-99E4-EAC50F556D94}"/>
              </a:ext>
            </a:extLst>
          </p:cNvPr>
          <p:cNvPicPr>
            <a:picLocks noChangeAspect="1"/>
          </p:cNvPicPr>
          <p:nvPr/>
        </p:nvPicPr>
        <p:blipFill>
          <a:blip r:embed="rId2"/>
          <a:srcRect/>
          <a:stretch/>
        </p:blipFill>
        <p:spPr>
          <a:xfrm>
            <a:off x="649478" y="168495"/>
            <a:ext cx="10607040" cy="2651760"/>
          </a:xfrm>
          <a:prstGeom prst="rect">
            <a:avLst/>
          </a:prstGeom>
        </p:spPr>
      </p:pic>
      <p:pic>
        <p:nvPicPr>
          <p:cNvPr id="11" name="Picture 2">
            <a:extLst>
              <a:ext uri="{FF2B5EF4-FFF2-40B4-BE49-F238E27FC236}">
                <a16:creationId xmlns:a16="http://schemas.microsoft.com/office/drawing/2014/main" id="{FCA3176B-3D80-08C1-CC1E-F7A8B34C880B}"/>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649478" y="5552573"/>
            <a:ext cx="1952786" cy="1136932"/>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79E14C90-8F33-0AF8-D62E-931715435BD8}"/>
              </a:ext>
            </a:extLst>
          </p:cNvPr>
          <p:cNvSpPr>
            <a:spLocks noGrp="1"/>
          </p:cNvSpPr>
          <p:nvPr>
            <p:ph type="title"/>
          </p:nvPr>
        </p:nvSpPr>
        <p:spPr>
          <a:xfrm>
            <a:off x="0" y="3088800"/>
            <a:ext cx="12192000" cy="1672386"/>
          </a:xfrm>
          <a:solidFill>
            <a:schemeClr val="tx1"/>
          </a:solidFill>
        </p:spPr>
        <p:txBody>
          <a:bodyPr/>
          <a:lstStyle/>
          <a:p>
            <a:r>
              <a:rPr lang="en-US"/>
              <a:t>Click to edit Master title style</a:t>
            </a:r>
          </a:p>
        </p:txBody>
      </p:sp>
    </p:spTree>
    <p:extLst>
      <p:ext uri="{BB962C8B-B14F-4D97-AF65-F5344CB8AC3E}">
        <p14:creationId xmlns:p14="http://schemas.microsoft.com/office/powerpoint/2010/main" val="9105611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EB5EF-078F-E443-A8E4-50AF6D7CD4E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200078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EB5EF-078F-E443-A8E4-50AF6D7CD4E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68652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4163"/>
            <a:ext cx="12192000" cy="998726"/>
          </a:xfrm>
        </p:spPr>
        <p:txBody>
          <a:bodyPr/>
          <a:lstStyle>
            <a:lvl1pPr algn="ctr">
              <a:tabLst>
                <a:tab pos="3203575" algn="l"/>
              </a:tabLst>
              <a:defRPr lang="en-US" dirty="0">
                <a:ln>
                  <a:noFill/>
                </a:ln>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EB5EF-078F-E443-A8E4-50AF6D7CD4E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165477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2EB5EF-078F-E443-A8E4-50AF6D7CD4EB}"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309792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noFill/>
                </a:ln>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7B125-7D1A-4288-9DBD-5DFFC21E3271}"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87184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50511"/>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7B125-7D1A-4288-9DBD-5DFFC21E3271}"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367268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7B125-7D1A-4288-9DBD-5DFFC21E3271}"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182504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7B125-7D1A-4288-9DBD-5DFFC21E3271}"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21A58-CA4F-40A9-A76D-7CC52F9135D4}" type="slidenum">
              <a:rPr lang="en-US" smtClean="0"/>
              <a:t>‹#›</a:t>
            </a:fld>
            <a:endParaRPr lang="en-US"/>
          </a:p>
        </p:txBody>
      </p:sp>
    </p:spTree>
    <p:extLst>
      <p:ext uri="{BB962C8B-B14F-4D97-AF65-F5344CB8AC3E}">
        <p14:creationId xmlns:p14="http://schemas.microsoft.com/office/powerpoint/2010/main" val="388195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2EB5EF-078F-E443-A8E4-50AF6D7CD4EB}"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27879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2EB5EF-078F-E443-A8E4-50AF6D7CD4EB}"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26D60-4491-A84A-9883-40F31AA26FFA}" type="slidenum">
              <a:rPr lang="en-US" smtClean="0"/>
              <a:t>‹#›</a:t>
            </a:fld>
            <a:endParaRPr lang="en-US"/>
          </a:p>
        </p:txBody>
      </p:sp>
    </p:spTree>
    <p:extLst>
      <p:ext uri="{BB962C8B-B14F-4D97-AF65-F5344CB8AC3E}">
        <p14:creationId xmlns:p14="http://schemas.microsoft.com/office/powerpoint/2010/main" val="310422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BE8B00B7-0C77-F049-AD3E-C3FE8B0DC094}"/>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33252" y="5707171"/>
            <a:ext cx="1952786" cy="1136932"/>
          </a:xfrm>
          <a:prstGeom prst="rect">
            <a:avLst/>
          </a:prstGeom>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C206911-5603-6A41-9CFA-72CA48B38DBD}"/>
              </a:ext>
            </a:extLst>
          </p:cNvPr>
          <p:cNvSpPr/>
          <p:nvPr/>
        </p:nvSpPr>
        <p:spPr>
          <a:xfrm>
            <a:off x="0" y="0"/>
            <a:ext cx="12192000" cy="1136932"/>
          </a:xfrm>
          <a:prstGeom prst="rect">
            <a:avLst/>
          </a:prstGeom>
          <a:solidFill>
            <a:schemeClr val="tx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 name="Title Placeholder 1"/>
          <p:cNvSpPr>
            <a:spLocks noGrp="1"/>
          </p:cNvSpPr>
          <p:nvPr>
            <p:ph type="title"/>
          </p:nvPr>
        </p:nvSpPr>
        <p:spPr>
          <a:xfrm>
            <a:off x="168964" y="53322"/>
            <a:ext cx="12023035" cy="1030288"/>
          </a:xfrm>
          <a:prstGeom prst="rect">
            <a:avLst/>
          </a:prstGeom>
          <a:noFill/>
          <a:ln>
            <a:no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B5EF-078F-E443-A8E4-50AF6D7CD4EB}" type="datetimeFigureOut">
              <a:rPr lang="en-US" smtClean="0"/>
              <a:t>6/22/2023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26D60-4491-A84A-9883-40F31AA26FFA}" type="slidenum">
              <a:rPr lang="en-US" smtClean="0"/>
              <a:t>‹#›</a:t>
            </a:fld>
            <a:endParaRPr lang="en-US"/>
          </a:p>
        </p:txBody>
      </p:sp>
      <p:pic>
        <p:nvPicPr>
          <p:cNvPr id="11" name="Picture 10">
            <a:extLst>
              <a:ext uri="{FF2B5EF4-FFF2-40B4-BE49-F238E27FC236}">
                <a16:creationId xmlns:a16="http://schemas.microsoft.com/office/drawing/2014/main" id="{A7195FEE-9229-4AF5-B5DA-F4FAF0E2E095}"/>
              </a:ext>
            </a:extLst>
          </p:cNvPr>
          <p:cNvPicPr>
            <a:picLocks noChangeAspect="1"/>
          </p:cNvPicPr>
          <p:nvPr/>
        </p:nvPicPr>
        <p:blipFill>
          <a:blip r:embed="rId14"/>
          <a:srcRect/>
          <a:stretch/>
        </p:blipFill>
        <p:spPr>
          <a:xfrm>
            <a:off x="9453643" y="6045200"/>
            <a:ext cx="2705106" cy="676275"/>
          </a:xfrm>
          <a:prstGeom prst="rect">
            <a:avLst/>
          </a:prstGeom>
        </p:spPr>
      </p:pic>
    </p:spTree>
    <p:extLst>
      <p:ext uri="{BB962C8B-B14F-4D97-AF65-F5344CB8AC3E}">
        <p14:creationId xmlns:p14="http://schemas.microsoft.com/office/powerpoint/2010/main" val="24679774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bg1"/>
          </a:solidFill>
          <a:latin typeface="Abadi MT Condensed Extra Bold" panose="020B09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pln.msstate.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1890ae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asred.msstate.edu/"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exels.com/photo/pathway-in-between-trees-1136458/"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e/evaluation.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mailto:splc-regional-chair@lists.ms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leadershipnature.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A586-708C-696E-AA75-D856C71FE359}"/>
              </a:ext>
            </a:extLst>
          </p:cNvPr>
          <p:cNvSpPr>
            <a:spLocks noGrp="1"/>
          </p:cNvSpPr>
          <p:nvPr>
            <p:ph type="title"/>
          </p:nvPr>
        </p:nvSpPr>
        <p:spPr/>
        <p:txBody>
          <a:bodyPr/>
          <a:lstStyle/>
          <a:p>
            <a:pPr algn="ctr"/>
            <a:r>
              <a:rPr lang="en-US" dirty="0"/>
              <a:t>Committee Officer Briefing</a:t>
            </a:r>
            <a:br>
              <a:rPr lang="en-US" dirty="0"/>
            </a:br>
            <a:r>
              <a:rPr lang="en-US" dirty="0"/>
              <a:t>June 22, 2023</a:t>
            </a:r>
          </a:p>
        </p:txBody>
      </p:sp>
    </p:spTree>
    <p:extLst>
      <p:ext uri="{BB962C8B-B14F-4D97-AF65-F5344CB8AC3E}">
        <p14:creationId xmlns:p14="http://schemas.microsoft.com/office/powerpoint/2010/main" val="318831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168046"/>
            <a:ext cx="11948160" cy="990600"/>
          </a:xfrm>
        </p:spPr>
        <p:txBody>
          <a:bodyPr rtlCol="0">
            <a:normAutofit/>
          </a:bodyPr>
          <a:lstStyle/>
          <a:p>
            <a:pPr>
              <a:defRPr/>
            </a:pPr>
            <a:r>
              <a:rPr lang="en-US" dirty="0"/>
              <a:t>Housekeeping Item: Update 2022-23 Plan of Work</a:t>
            </a:r>
            <a:endParaRPr lang="en-US" sz="3100" i="1" dirty="0"/>
          </a:p>
        </p:txBody>
      </p:sp>
      <p:sp>
        <p:nvSpPr>
          <p:cNvPr id="25602" name="Content Placeholder 2"/>
          <p:cNvSpPr>
            <a:spLocks noGrp="1"/>
          </p:cNvSpPr>
          <p:nvPr>
            <p:ph idx="1"/>
          </p:nvPr>
        </p:nvSpPr>
        <p:spPr>
          <a:xfrm>
            <a:off x="2949353" y="2055625"/>
            <a:ext cx="8587990" cy="3567112"/>
          </a:xfrm>
        </p:spPr>
        <p:txBody>
          <a:bodyPr>
            <a:normAutofit lnSpcReduction="10000"/>
          </a:bodyPr>
          <a:lstStyle/>
          <a:p>
            <a:pPr eaLnBrk="1" hangingPunct="1"/>
            <a:r>
              <a:rPr lang="en-US" altLang="en-US" sz="3200" dirty="0">
                <a:latin typeface="Arial" panose="020B0604020202020204" pitchFamily="34" charset="0"/>
                <a:cs typeface="Arial" panose="020B0604020202020204" pitchFamily="34" charset="0"/>
              </a:rPr>
              <a:t>Due Thursday by noon </a:t>
            </a:r>
          </a:p>
          <a:p>
            <a:pPr eaLnBrk="1" hangingPunct="1"/>
            <a:r>
              <a:rPr lang="en-US" altLang="en-US" sz="3200" dirty="0">
                <a:latin typeface="Arial" panose="020B0604020202020204" pitchFamily="34" charset="0"/>
                <a:cs typeface="Arial" panose="020B0604020202020204" pitchFamily="34" charset="0"/>
              </a:rPr>
              <a:t>Select “Committees” tab</a:t>
            </a:r>
          </a:p>
          <a:p>
            <a:pPr eaLnBrk="1" hangingPunct="1"/>
            <a:r>
              <a:rPr lang="en-US" altLang="en-US" sz="3200" dirty="0">
                <a:latin typeface="Arial" panose="020B0604020202020204" pitchFamily="34" charset="0"/>
                <a:cs typeface="Arial" panose="020B0604020202020204" pitchFamily="34" charset="0"/>
              </a:rPr>
              <a:t>Select your committee</a:t>
            </a:r>
          </a:p>
          <a:p>
            <a:pPr eaLnBrk="1" hangingPunct="1"/>
            <a:r>
              <a:rPr lang="en-US" altLang="en-US" sz="3200" dirty="0">
                <a:latin typeface="Arial" panose="020B0604020202020204" pitchFamily="34" charset="0"/>
                <a:cs typeface="Arial" panose="020B0604020202020204" pitchFamily="34" charset="0"/>
              </a:rPr>
              <a:t>Select “2022-23 Plan of Work” DOC</a:t>
            </a:r>
          </a:p>
          <a:p>
            <a:pPr eaLnBrk="1" hangingPunct="1"/>
            <a:r>
              <a:rPr lang="en-US" altLang="en-US" sz="3200" dirty="0">
                <a:latin typeface="Arial" panose="020B0604020202020204" pitchFamily="34" charset="0"/>
                <a:cs typeface="Arial" panose="020B0604020202020204" pitchFamily="34" charset="0"/>
              </a:rPr>
              <a:t>Make changes to the last column &amp; other places as relevant</a:t>
            </a:r>
          </a:p>
          <a:p>
            <a:pPr eaLnBrk="1" hangingPunct="1"/>
            <a:r>
              <a:rPr lang="en-US" altLang="en-US" sz="3200" dirty="0">
                <a:latin typeface="Arial" panose="020B0604020202020204" pitchFamily="34" charset="0"/>
                <a:cs typeface="Arial" panose="020B0604020202020204" pitchFamily="34" charset="0"/>
              </a:rPr>
              <a:t>E-mail to: rachel.welborn@msstate.edu  </a:t>
            </a:r>
          </a:p>
          <a:p>
            <a:pPr lvl="2" eaLnBrk="1" hangingPunct="1"/>
            <a:endParaRPr lang="en-US" altLang="en-US" sz="3200" dirty="0">
              <a:latin typeface="Arial" panose="020B0604020202020204" pitchFamily="34" charset="0"/>
              <a:cs typeface="Arial" panose="020B0604020202020204" pitchFamily="34" charset="0"/>
            </a:endParaRPr>
          </a:p>
        </p:txBody>
      </p:sp>
      <p:sp>
        <p:nvSpPr>
          <p:cNvPr id="5" name="TextBox 4"/>
          <p:cNvSpPr txBox="1"/>
          <p:nvPr/>
        </p:nvSpPr>
        <p:spPr>
          <a:xfrm rot="1029732">
            <a:off x="1346410" y="1425786"/>
            <a:ext cx="1046440" cy="3929811"/>
          </a:xfrm>
          <a:prstGeom prst="rect">
            <a:avLst/>
          </a:prstGeom>
          <a:noFill/>
        </p:spPr>
        <p:txBody>
          <a:bodyPr vert="vert270" wrap="square">
            <a:spAutoFit/>
          </a:bodyPr>
          <a:lstStyle/>
          <a:p>
            <a:pPr algn="ctr">
              <a:defRPr/>
            </a:pPr>
            <a:r>
              <a:rPr lang="en-US" sz="2800" b="1" i="1" dirty="0">
                <a:solidFill>
                  <a:schemeClr val="accent2">
                    <a:lumMod val="50000"/>
                  </a:schemeClr>
                </a:solidFill>
              </a:rPr>
              <a:t>Can be completed</a:t>
            </a:r>
          </a:p>
          <a:p>
            <a:pPr algn="ctr">
              <a:defRPr/>
            </a:pPr>
            <a:r>
              <a:rPr lang="en-US" sz="2800" b="1" i="1" dirty="0">
                <a:solidFill>
                  <a:schemeClr val="accent2">
                    <a:lumMod val="50000"/>
                  </a:schemeClr>
                </a:solidFill>
              </a:rPr>
              <a:t> pre-conference!</a:t>
            </a:r>
          </a:p>
        </p:txBody>
      </p:sp>
      <p:sp>
        <p:nvSpPr>
          <p:cNvPr id="25605" name="TextBox 5"/>
          <p:cNvSpPr txBox="1">
            <a:spLocks noChangeArrowheads="1"/>
          </p:cNvSpPr>
          <p:nvPr/>
        </p:nvSpPr>
        <p:spPr bwMode="auto">
          <a:xfrm>
            <a:off x="4052887" y="5919426"/>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b="1" dirty="0">
                <a:solidFill>
                  <a:schemeClr val="accent1"/>
                </a:solidFill>
                <a:hlinkClick r:id="rId3"/>
              </a:rPr>
              <a:t>http://srpln.msstate.edu/</a:t>
            </a:r>
            <a:r>
              <a:rPr lang="en-US" altLang="en-US" sz="2800" b="1" dirty="0">
                <a:solidFill>
                  <a:schemeClr val="accent1"/>
                </a:solidFill>
              </a:rPr>
              <a:t> </a:t>
            </a:r>
          </a:p>
        </p:txBody>
      </p:sp>
    </p:spTree>
    <p:extLst>
      <p:ext uri="{BB962C8B-B14F-4D97-AF65-F5344CB8AC3E}">
        <p14:creationId xmlns:p14="http://schemas.microsoft.com/office/powerpoint/2010/main" val="36639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121920" y="41278"/>
            <a:ext cx="11968479" cy="1325562"/>
          </a:xfrm>
        </p:spPr>
        <p:txBody>
          <a:bodyPr>
            <a:normAutofit/>
          </a:bodyPr>
          <a:lstStyle/>
          <a:p>
            <a:pPr eaLnBrk="1" hangingPunct="1"/>
            <a:r>
              <a:rPr lang="en-US" altLang="en-US" dirty="0"/>
              <a:t>Housekeeping Item: New 2023-24 Plan of Work</a:t>
            </a:r>
          </a:p>
        </p:txBody>
      </p:sp>
      <p:sp>
        <p:nvSpPr>
          <p:cNvPr id="27650" name="Content Placeholder 2"/>
          <p:cNvSpPr>
            <a:spLocks noGrp="1"/>
          </p:cNvSpPr>
          <p:nvPr>
            <p:ph idx="1"/>
          </p:nvPr>
        </p:nvSpPr>
        <p:spPr>
          <a:xfrm>
            <a:off x="751840" y="2133599"/>
            <a:ext cx="10901680" cy="3931445"/>
          </a:xfrm>
        </p:spPr>
        <p:txBody>
          <a:bodyPr>
            <a:normAutofit/>
          </a:bodyPr>
          <a:lstStyle/>
          <a:p>
            <a:pPr eaLnBrk="1" hangingPunct="1"/>
            <a:r>
              <a:rPr lang="en-US" altLang="en-US" sz="3200" dirty="0">
                <a:latin typeface="Arial" panose="020B0604020202020204" pitchFamily="34" charset="0"/>
                <a:cs typeface="Arial" panose="020B0604020202020204" pitchFamily="34" charset="0"/>
              </a:rPr>
              <a:t>Due Thursday by noon</a:t>
            </a:r>
          </a:p>
          <a:p>
            <a:pPr eaLnBrk="1" hangingPunct="1"/>
            <a:r>
              <a:rPr lang="en-US" altLang="en-US" sz="3200" dirty="0">
                <a:latin typeface="Arial" panose="020B0604020202020204" pitchFamily="34" charset="0"/>
                <a:cs typeface="Arial" panose="020B0604020202020204" pitchFamily="34" charset="0"/>
              </a:rPr>
              <a:t>Template posted on PLN site</a:t>
            </a:r>
          </a:p>
          <a:p>
            <a:pPr eaLnBrk="1" hangingPunct="1"/>
            <a:r>
              <a:rPr lang="en-US" altLang="en-US" sz="3200" dirty="0">
                <a:latin typeface="Arial" panose="020B0604020202020204" pitchFamily="34" charset="0"/>
                <a:cs typeface="Arial" panose="020B0604020202020204" pitchFamily="34" charset="0"/>
              </a:rPr>
              <a:t>Include NEW officers &amp; PLC representatives</a:t>
            </a:r>
          </a:p>
          <a:p>
            <a:pPr eaLnBrk="1" hangingPunct="1"/>
            <a:r>
              <a:rPr lang="en-US" altLang="en-US" sz="3200" dirty="0">
                <a:latin typeface="Arial" panose="020B0604020202020204" pitchFamily="34" charset="0"/>
                <a:cs typeface="Arial" panose="020B0604020202020204" pitchFamily="34" charset="0"/>
              </a:rPr>
              <a:t>Include conference call schedule (dates/times)</a:t>
            </a:r>
          </a:p>
          <a:p>
            <a:pPr eaLnBrk="1" hangingPunct="1"/>
            <a:r>
              <a:rPr lang="en-US" altLang="en-US" sz="3200" dirty="0">
                <a:latin typeface="Arial" panose="020B0604020202020204" pitchFamily="34" charset="0"/>
                <a:cs typeface="Arial" panose="020B0604020202020204" pitchFamily="34" charset="0"/>
              </a:rPr>
              <a:t>E-mail to rachel.welborn@msstate.edu </a:t>
            </a:r>
          </a:p>
          <a:p>
            <a:pPr lvl="2" eaLnBrk="1" hangingPunct="1"/>
            <a:endParaRPr lang="en-US" altLang="en-US" sz="3200" dirty="0">
              <a:latin typeface="Arial" panose="020B0604020202020204" pitchFamily="34" charset="0"/>
              <a:cs typeface="Arial" panose="020B0604020202020204" pitchFamily="34" charset="0"/>
            </a:endParaRPr>
          </a:p>
        </p:txBody>
      </p:sp>
      <p:sp>
        <p:nvSpPr>
          <p:cNvPr id="5" name="TextBox 4"/>
          <p:cNvSpPr txBox="1"/>
          <p:nvPr/>
        </p:nvSpPr>
        <p:spPr>
          <a:xfrm>
            <a:off x="8632825" y="1519239"/>
            <a:ext cx="3117850" cy="923925"/>
          </a:xfrm>
          <a:prstGeom prst="rect">
            <a:avLst/>
          </a:prstGeom>
          <a:solidFill>
            <a:srgbClr val="34777E"/>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dirty="0">
                <a:solidFill>
                  <a:schemeClr val="bg1"/>
                </a:solidFill>
              </a:rPr>
              <a:t>Will be reviewed by Administrators &amp; Directors </a:t>
            </a:r>
          </a:p>
          <a:p>
            <a:pPr algn="ctr">
              <a:defRPr/>
            </a:pPr>
            <a:r>
              <a:rPr lang="en-US" dirty="0">
                <a:solidFill>
                  <a:schemeClr val="bg1"/>
                </a:solidFill>
              </a:rPr>
              <a:t>on Thursday afternoon</a:t>
            </a:r>
          </a:p>
        </p:txBody>
      </p:sp>
      <p:sp>
        <p:nvSpPr>
          <p:cNvPr id="4" name="5-Point Star 3"/>
          <p:cNvSpPr/>
          <p:nvPr/>
        </p:nvSpPr>
        <p:spPr>
          <a:xfrm>
            <a:off x="8632825" y="1422005"/>
            <a:ext cx="450850" cy="388937"/>
          </a:xfrm>
          <a:prstGeom prst="star5">
            <a:avLst/>
          </a:prstGeom>
          <a:solidFill>
            <a:schemeClr val="accent4"/>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3949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0" y="3810"/>
            <a:ext cx="12283440" cy="1325563"/>
          </a:xfrm>
        </p:spPr>
        <p:txBody>
          <a:bodyPr>
            <a:normAutofit/>
          </a:bodyPr>
          <a:lstStyle/>
          <a:p>
            <a:pPr eaLnBrk="1" hangingPunct="1"/>
            <a:r>
              <a:rPr lang="en-US" altLang="en-US" sz="3600" dirty="0"/>
              <a:t>Housekeeping Items:</a:t>
            </a:r>
            <a:br>
              <a:rPr lang="en-US" altLang="en-US" sz="3600" dirty="0"/>
            </a:br>
            <a:r>
              <a:rPr lang="en-US" altLang="en-US" sz="3600" dirty="0"/>
              <a:t>Elect Officers &amp; PLC Representatives</a:t>
            </a:r>
          </a:p>
        </p:txBody>
      </p:sp>
      <p:sp>
        <p:nvSpPr>
          <p:cNvPr id="29698" name="Content Placeholder 2"/>
          <p:cNvSpPr>
            <a:spLocks noGrp="1"/>
          </p:cNvSpPr>
          <p:nvPr>
            <p:ph idx="1"/>
          </p:nvPr>
        </p:nvSpPr>
        <p:spPr>
          <a:xfrm>
            <a:off x="908064" y="1678099"/>
            <a:ext cx="8456612" cy="3498850"/>
          </a:xfrm>
        </p:spPr>
        <p:txBody>
          <a:bodyPr/>
          <a:lstStyle/>
          <a:p>
            <a:pPr eaLnBrk="1" hangingPunct="1"/>
            <a:r>
              <a:rPr lang="en-US" altLang="en-US" sz="2400" dirty="0">
                <a:latin typeface="Arial" panose="020B0604020202020204" pitchFamily="34" charset="0"/>
                <a:cs typeface="Arial" panose="020B0604020202020204" pitchFamily="34" charset="0"/>
              </a:rPr>
              <a:t>Report new officers on 2023-2024 Plan of Work</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1862/1890 PLC Representatives: 3 years</a:t>
            </a:r>
          </a:p>
          <a:p>
            <a:pPr eaLnBrk="1" hangingPunct="1"/>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Officers: 1 year, but can move up chain </a:t>
            </a:r>
          </a:p>
          <a:p>
            <a:pPr marL="0" indent="0" eaLnBrk="1" hangingPunct="1">
              <a:buNone/>
            </a:pP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New 1890/1862 PLC Reps. accompany current Reps. to PLC meeting Thursday, August 24th, 7:00 a.m.</a:t>
            </a:r>
          </a:p>
        </p:txBody>
      </p:sp>
      <p:pic>
        <p:nvPicPr>
          <p:cNvPr id="24584" name="Picture 8" descr="C:\Documents and Settings\rachelw\Local Settings\Temporary Internet Files\Content.IE5\9QTVMVDD\MP900387515[1].jpg"/>
          <p:cNvPicPr>
            <a:picLocks noChangeAspect="1" noChangeArrowheads="1"/>
          </p:cNvPicPr>
          <p:nvPr/>
        </p:nvPicPr>
        <p:blipFill>
          <a:blip r:embed="rId3" cstate="print"/>
          <a:srcRect t="20616"/>
          <a:stretch>
            <a:fillRect/>
          </a:stretch>
        </p:blipFill>
        <p:spPr bwMode="auto">
          <a:xfrm>
            <a:off x="8519126" y="1758066"/>
            <a:ext cx="2970509" cy="1682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276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537374" y="66676"/>
            <a:ext cx="11126305" cy="929972"/>
          </a:xfrm>
        </p:spPr>
        <p:txBody>
          <a:bodyPr/>
          <a:lstStyle/>
          <a:p>
            <a:pPr eaLnBrk="1" hangingPunct="1"/>
            <a:r>
              <a:rPr lang="en-US" altLang="en-US" sz="3600" dirty="0"/>
              <a:t>PLC Representatives Completing Terms</a:t>
            </a:r>
          </a:p>
        </p:txBody>
      </p:sp>
      <p:sp>
        <p:nvSpPr>
          <p:cNvPr id="13315" name="Content Placeholder 2"/>
          <p:cNvSpPr>
            <a:spLocks noGrp="1"/>
          </p:cNvSpPr>
          <p:nvPr>
            <p:ph idx="1"/>
          </p:nvPr>
        </p:nvSpPr>
        <p:spPr>
          <a:xfrm>
            <a:off x="4344989" y="1725613"/>
            <a:ext cx="6933614" cy="4164012"/>
          </a:xfrm>
        </p:spPr>
        <p:txBody>
          <a:bodyPr rtlCol="0">
            <a:normAutofit fontScale="70000" lnSpcReduction="20000"/>
          </a:bodyPr>
          <a:lstStyle/>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ANR:		Dan Goerlich (1962)</a:t>
            </a:r>
          </a:p>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4-H:		Demier Richardson-Sanders (1890)</a:t>
            </a:r>
          </a:p>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CRD:            Dan Kahl (1862)</a:t>
            </a:r>
          </a:p>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FCS:  	Jacquelyn White (1890)</a:t>
            </a:r>
          </a:p>
          <a:p>
            <a:pPr marL="0" indent="0">
              <a:buNone/>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PSD:		</a:t>
            </a:r>
            <a:r>
              <a:rPr lang="en-US" sz="3200" dirty="0" err="1">
                <a:latin typeface="Arial" panose="020B0604020202020204" pitchFamily="34" charset="0"/>
                <a:cs typeface="Arial" panose="020B0604020202020204" pitchFamily="34" charset="0"/>
              </a:rPr>
              <a:t>Renysha</a:t>
            </a:r>
            <a:r>
              <a:rPr lang="en-US" sz="3200" dirty="0">
                <a:latin typeface="Arial" panose="020B0604020202020204" pitchFamily="34" charset="0"/>
                <a:cs typeface="Arial" panose="020B0604020202020204" pitchFamily="34" charset="0"/>
              </a:rPr>
              <a:t> Harris (1890)</a:t>
            </a:r>
          </a:p>
          <a:p>
            <a:pPr marL="0" indent="0">
              <a:buNone/>
              <a:defRPr/>
            </a:pPr>
            <a:endParaRPr lang="en-US" sz="3200" dirty="0">
              <a:latin typeface="Arial" panose="020B0604020202020204" pitchFamily="34" charset="0"/>
              <a:cs typeface="Arial" panose="020B0604020202020204" pitchFamily="34" charset="0"/>
            </a:endParaRPr>
          </a:p>
        </p:txBody>
      </p:sp>
      <p:pic>
        <p:nvPicPr>
          <p:cNvPr id="52226" name="Picture 2" descr="C:\Documents and Settings\rachelw\Local Settings\Temporary Internet Files\Content.IE5\NDU11CY8\MP900149024[1].jpg"/>
          <p:cNvPicPr>
            <a:picLocks noChangeAspect="1" noChangeArrowheads="1"/>
          </p:cNvPicPr>
          <p:nvPr/>
        </p:nvPicPr>
        <p:blipFill>
          <a:blip r:embed="rId3" cstate="print"/>
          <a:srcRect/>
          <a:stretch>
            <a:fillRect/>
          </a:stretch>
        </p:blipFill>
        <p:spPr bwMode="auto">
          <a:xfrm>
            <a:off x="1078064" y="2330395"/>
            <a:ext cx="2895905" cy="2098482"/>
          </a:xfrm>
          <a:prstGeom prst="rect">
            <a:avLst/>
          </a:prstGeom>
          <a:noFill/>
          <a:ln>
            <a:noFill/>
          </a:ln>
          <a:effectLst>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divot"/>
            <a:bevelB/>
          </a:sp3d>
        </p:spPr>
      </p:pic>
      <p:sp>
        <p:nvSpPr>
          <p:cNvPr id="2" name="TextBox 1">
            <a:extLst>
              <a:ext uri="{FF2B5EF4-FFF2-40B4-BE49-F238E27FC236}">
                <a16:creationId xmlns:a16="http://schemas.microsoft.com/office/drawing/2014/main" id="{912683E0-8928-E2A6-8B67-F016835BB607}"/>
              </a:ext>
            </a:extLst>
          </p:cNvPr>
          <p:cNvSpPr txBox="1"/>
          <p:nvPr/>
        </p:nvSpPr>
        <p:spPr>
          <a:xfrm>
            <a:off x="2428875" y="5762625"/>
            <a:ext cx="6772275" cy="646331"/>
          </a:xfrm>
          <a:prstGeom prst="rect">
            <a:avLst/>
          </a:prstGeom>
          <a:noFill/>
        </p:spPr>
        <p:txBody>
          <a:bodyPr wrap="square" rtlCol="0">
            <a:spAutoFit/>
          </a:bodyPr>
          <a:lstStyle/>
          <a:p>
            <a:pPr algn="ctr"/>
            <a:r>
              <a:rPr lang="en-US" dirty="0"/>
              <a:t>NOTE:  If someone served only a part of the term, </a:t>
            </a:r>
          </a:p>
          <a:p>
            <a:pPr algn="ctr"/>
            <a:r>
              <a:rPr lang="en-US" dirty="0"/>
              <a:t>they could be reappointed for a  full 3-year term.</a:t>
            </a:r>
          </a:p>
        </p:txBody>
      </p:sp>
    </p:spTree>
    <p:extLst>
      <p:ext uri="{BB962C8B-B14F-4D97-AF65-F5344CB8AC3E}">
        <p14:creationId xmlns:p14="http://schemas.microsoft.com/office/powerpoint/2010/main" val="20087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rachelw\Local Settings\Temporary Internet Files\Content.IE5\KH42ACZX\MP900422338[1].jpg"/>
          <p:cNvPicPr>
            <a:picLocks noChangeAspect="1" noChangeArrowheads="1"/>
          </p:cNvPicPr>
          <p:nvPr/>
        </p:nvPicPr>
        <p:blipFill>
          <a:blip r:embed="rId3" cstate="print">
            <a:lum contrast="5000"/>
          </a:blip>
          <a:srcRect/>
          <a:stretch>
            <a:fillRect/>
          </a:stretch>
        </p:blipFill>
        <p:spPr bwMode="auto">
          <a:xfrm>
            <a:off x="8961442" y="1825625"/>
            <a:ext cx="2185466" cy="3276600"/>
          </a:xfrm>
          <a:prstGeom prst="rect">
            <a:avLst/>
          </a:prstGeom>
          <a:ln>
            <a:noFill/>
          </a:ln>
          <a:effectLst>
            <a:softEdge rad="112500"/>
          </a:effectLst>
        </p:spPr>
      </p:pic>
      <p:sp>
        <p:nvSpPr>
          <p:cNvPr id="32772" name="Title 1"/>
          <p:cNvSpPr>
            <a:spLocks noGrp="1"/>
          </p:cNvSpPr>
          <p:nvPr>
            <p:ph type="title"/>
          </p:nvPr>
        </p:nvSpPr>
        <p:spPr>
          <a:xfrm>
            <a:off x="542304" y="0"/>
            <a:ext cx="11334736" cy="1325563"/>
          </a:xfrm>
        </p:spPr>
        <p:txBody>
          <a:bodyPr>
            <a:normAutofit/>
          </a:bodyPr>
          <a:lstStyle/>
          <a:p>
            <a:pPr eaLnBrk="1" hangingPunct="1"/>
            <a:r>
              <a:rPr lang="en-US" altLang="en-US" dirty="0"/>
              <a:t>Housekeeping Items:</a:t>
            </a:r>
            <a:br>
              <a:rPr lang="en-US" altLang="en-US" dirty="0"/>
            </a:br>
            <a:r>
              <a:rPr lang="en-US" altLang="en-US" dirty="0"/>
              <a:t>Update Members’ List &amp; Listserv</a:t>
            </a:r>
          </a:p>
        </p:txBody>
      </p:sp>
      <p:sp>
        <p:nvSpPr>
          <p:cNvPr id="23555" name="Content Placeholder 2"/>
          <p:cNvSpPr>
            <a:spLocks noGrp="1"/>
          </p:cNvSpPr>
          <p:nvPr>
            <p:ph idx="1"/>
          </p:nvPr>
        </p:nvSpPr>
        <p:spPr>
          <a:xfrm>
            <a:off x="917050" y="1825625"/>
            <a:ext cx="7621588" cy="3473450"/>
          </a:xfrm>
        </p:spPr>
        <p:txBody>
          <a:bodyPr rtlCol="0">
            <a:normAutofit fontScale="92500" lnSpcReduction="20000"/>
          </a:bodyPr>
          <a:lstStyle/>
          <a:p>
            <a:pPr marL="0" indent="0">
              <a:buNone/>
              <a:defRPr/>
            </a:pPr>
            <a:r>
              <a:rPr lang="en-US" altLang="en-US" b="1" dirty="0">
                <a:latin typeface="Arial" panose="020B0604020202020204" pitchFamily="34" charset="0"/>
                <a:cs typeface="Arial" panose="020B0604020202020204" pitchFamily="34" charset="0"/>
              </a:rPr>
              <a:t>Due Wednesday</a:t>
            </a:r>
          </a:p>
          <a:p>
            <a:pPr>
              <a:defRPr/>
            </a:pPr>
            <a:r>
              <a:rPr lang="en-US" altLang="en-US" dirty="0">
                <a:latin typeface="Arial" panose="020B0604020202020204" pitchFamily="34" charset="0"/>
                <a:cs typeface="Arial" panose="020B0604020202020204" pitchFamily="34" charset="0"/>
              </a:rPr>
              <a:t>Hard copy of current list provided</a:t>
            </a:r>
          </a:p>
          <a:p>
            <a:pPr>
              <a:defRPr/>
            </a:pPr>
            <a:r>
              <a:rPr lang="en-US" altLang="en-US" dirty="0">
                <a:latin typeface="Arial" panose="020B0604020202020204" pitchFamily="34" charset="0"/>
                <a:cs typeface="Arial" panose="020B0604020202020204" pitchFamily="34" charset="0"/>
              </a:rPr>
              <a:t>Pass list around in committee meeting</a:t>
            </a:r>
          </a:p>
          <a:p>
            <a:pPr>
              <a:defRPr/>
            </a:pPr>
            <a:r>
              <a:rPr lang="en-US" altLang="en-US" dirty="0">
                <a:latin typeface="Arial" panose="020B0604020202020204" pitchFamily="34" charset="0"/>
                <a:cs typeface="Arial" panose="020B0604020202020204" pitchFamily="34" charset="0"/>
              </a:rPr>
              <a:t>Listserv:  Primary email address (no aliases)</a:t>
            </a:r>
          </a:p>
          <a:p>
            <a:pPr>
              <a:defRPr/>
            </a:pPr>
            <a:r>
              <a:rPr lang="en-US" altLang="en-US" dirty="0">
                <a:latin typeface="Arial" panose="020B0604020202020204" pitchFamily="34" charset="0"/>
                <a:cs typeface="Arial" panose="020B0604020202020204" pitchFamily="34" charset="0"/>
              </a:rPr>
              <a:t>Return updated list to registration desk </a:t>
            </a:r>
          </a:p>
          <a:p>
            <a:pPr>
              <a:defRPr/>
            </a:pPr>
            <a:endParaRPr lang="en-US" altLang="en-US" dirty="0">
              <a:latin typeface="Arial" panose="020B0604020202020204" pitchFamily="34" charset="0"/>
              <a:cs typeface="Arial" panose="020B0604020202020204" pitchFamily="34" charset="0"/>
            </a:endParaRPr>
          </a:p>
          <a:p>
            <a:pPr marL="0" indent="0" algn="ctr">
              <a:buNone/>
              <a:defRPr/>
            </a:pPr>
            <a:r>
              <a:rPr lang="en-US" altLang="en-US" dirty="0">
                <a:latin typeface="Arial" panose="020B0604020202020204" pitchFamily="34" charset="0"/>
                <a:cs typeface="Arial" panose="020B0604020202020204" pitchFamily="34" charset="0"/>
              </a:rPr>
              <a:t>Send updates throughout the year to:</a:t>
            </a:r>
          </a:p>
          <a:p>
            <a:pPr marL="0" indent="0" algn="ctr">
              <a:buNone/>
              <a:defRPr/>
            </a:pPr>
            <a:r>
              <a:rPr lang="en-US" altLang="en-US" dirty="0">
                <a:latin typeface="Arial" panose="020B0604020202020204" pitchFamily="34" charset="0"/>
                <a:cs typeface="Arial" panose="020B0604020202020204" pitchFamily="34" charset="0"/>
              </a:rPr>
              <a:t>	rachel.welborn@msstate.edu</a:t>
            </a:r>
          </a:p>
        </p:txBody>
      </p:sp>
    </p:spTree>
    <p:extLst>
      <p:ext uri="{BB962C8B-B14F-4D97-AF65-F5344CB8AC3E}">
        <p14:creationId xmlns:p14="http://schemas.microsoft.com/office/powerpoint/2010/main" val="611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550255" y="0"/>
            <a:ext cx="9261654" cy="1325563"/>
          </a:xfrm>
        </p:spPr>
        <p:txBody>
          <a:bodyPr/>
          <a:lstStyle/>
          <a:p>
            <a:pPr eaLnBrk="1" hangingPunct="1"/>
            <a:r>
              <a:rPr lang="en-US" altLang="en-US" dirty="0"/>
              <a:t>Housekeeping Items:  Decision Items*</a:t>
            </a:r>
          </a:p>
        </p:txBody>
      </p:sp>
      <p:sp>
        <p:nvSpPr>
          <p:cNvPr id="26626" name="Content Placeholder 2"/>
          <p:cNvSpPr>
            <a:spLocks noGrp="1"/>
          </p:cNvSpPr>
          <p:nvPr>
            <p:ph idx="1"/>
          </p:nvPr>
        </p:nvSpPr>
        <p:spPr>
          <a:xfrm>
            <a:off x="4243547" y="1593477"/>
            <a:ext cx="7727950" cy="3500437"/>
          </a:xfrm>
        </p:spPr>
        <p:txBody>
          <a:bodyPr rtlCol="0">
            <a:normAutofit fontScale="92500" lnSpcReduction="10000"/>
          </a:bodyPr>
          <a:lstStyle/>
          <a:p>
            <a:pPr>
              <a:defRPr/>
            </a:pPr>
            <a:r>
              <a:rPr lang="en-US" altLang="en-US" sz="2400" b="1" dirty="0">
                <a:latin typeface="Arial" panose="020B0604020202020204" pitchFamily="34" charset="0"/>
                <a:cs typeface="Arial" panose="020B0604020202020204" pitchFamily="34" charset="0"/>
              </a:rPr>
              <a:t>Due Wednesday, August 23, by 3:00 p.m.</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Templates for Decision, Accomplishment, and Information Items provided</a:t>
            </a:r>
          </a:p>
          <a:p>
            <a:pPr marL="0" indent="0">
              <a:buNone/>
              <a:defRPr/>
            </a:pPr>
            <a:r>
              <a:rPr lang="en-US" altLang="en-US" sz="2400" dirty="0">
                <a:latin typeface="Arial" panose="020B0604020202020204" pitchFamily="34" charset="0"/>
                <a:cs typeface="Arial" panose="020B0604020202020204" pitchFamily="34" charset="0"/>
              </a:rPr>
              <a:t> </a:t>
            </a:r>
          </a:p>
          <a:p>
            <a:pPr>
              <a:defRPr/>
            </a:pPr>
            <a:r>
              <a:rPr lang="en-US" altLang="en-US" sz="2400" dirty="0">
                <a:latin typeface="Arial" panose="020B0604020202020204" pitchFamily="34" charset="0"/>
                <a:cs typeface="Arial" panose="020B0604020202020204" pitchFamily="34" charset="0"/>
              </a:rPr>
              <a:t>Please do not change fonts or styles as these have to be combined for presentation. </a:t>
            </a:r>
          </a:p>
          <a:p>
            <a:pPr marL="342900" lvl="1" indent="0">
              <a:buNone/>
              <a:defRPr/>
            </a:pPr>
            <a:endParaRPr lang="en-US" altLang="en-US" i="1"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E-mail to rachel.welborn@msstate.edu</a:t>
            </a:r>
          </a:p>
        </p:txBody>
      </p:sp>
      <p:pic>
        <p:nvPicPr>
          <p:cNvPr id="22532" name="Picture 4" descr="http://srpln.msstate.edu/img/side_bar/aea.gif">
            <a:hlinkClick r:id="rId3"/>
          </p:cNvPr>
          <p:cNvPicPr>
            <a:picLocks noChangeAspect="1" noChangeArrowheads="1"/>
          </p:cNvPicPr>
          <p:nvPr/>
        </p:nvPicPr>
        <p:blipFill>
          <a:blip r:embed="rId4"/>
          <a:srcRect/>
          <a:stretch>
            <a:fillRect/>
          </a:stretch>
        </p:blipFill>
        <p:spPr bwMode="auto">
          <a:xfrm>
            <a:off x="4470401" y="5108576"/>
            <a:ext cx="1571625" cy="1571625"/>
          </a:xfrm>
          <a:prstGeom prst="rect">
            <a:avLst/>
          </a:prstGeom>
          <a:ln>
            <a:noFill/>
          </a:ln>
          <a:effectLst>
            <a:outerShdw blurRad="292100" dist="139700" dir="2700000" algn="tl" rotWithShape="0">
              <a:srgbClr val="333333">
                <a:alpha val="65000"/>
              </a:srgbClr>
            </a:outerShdw>
          </a:effectLst>
        </p:spPr>
      </p:pic>
      <p:pic>
        <p:nvPicPr>
          <p:cNvPr id="22534" name="Picture 6" descr="http://srpln.msstate.edu/img/side_bar/asred.gif">
            <a:hlinkClick r:id="rId5"/>
          </p:cNvPr>
          <p:cNvPicPr>
            <a:picLocks noChangeAspect="1" noChangeArrowheads="1"/>
          </p:cNvPicPr>
          <p:nvPr/>
        </p:nvPicPr>
        <p:blipFill>
          <a:blip r:embed="rId6"/>
          <a:srcRect/>
          <a:stretch>
            <a:fillRect/>
          </a:stretch>
        </p:blipFill>
        <p:spPr bwMode="auto">
          <a:xfrm>
            <a:off x="6200776" y="5284788"/>
            <a:ext cx="2106613" cy="121920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rot="19638561">
            <a:off x="624666" y="2083424"/>
            <a:ext cx="250639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IMPORTANT:</a:t>
            </a:r>
          </a:p>
          <a:p>
            <a:pPr algn="ctr"/>
            <a:r>
              <a:rPr lang="en-US" sz="2400" dirty="0"/>
              <a:t>Provide a cell phone</a:t>
            </a:r>
          </a:p>
          <a:p>
            <a:pPr algn="ctr"/>
            <a:r>
              <a:rPr lang="en-US" sz="2400" dirty="0"/>
              <a:t>number for quick clarifications.</a:t>
            </a:r>
          </a:p>
        </p:txBody>
      </p:sp>
      <p:sp>
        <p:nvSpPr>
          <p:cNvPr id="3" name="TextBox 2">
            <a:extLst>
              <a:ext uri="{FF2B5EF4-FFF2-40B4-BE49-F238E27FC236}">
                <a16:creationId xmlns:a16="http://schemas.microsoft.com/office/drawing/2014/main" id="{39802026-8613-19C4-2A3C-707A927D2334}"/>
              </a:ext>
            </a:extLst>
          </p:cNvPr>
          <p:cNvSpPr txBox="1"/>
          <p:nvPr/>
        </p:nvSpPr>
        <p:spPr>
          <a:xfrm>
            <a:off x="9840484" y="339615"/>
            <a:ext cx="1971675" cy="646331"/>
          </a:xfrm>
          <a:prstGeom prst="rect">
            <a:avLst/>
          </a:prstGeom>
          <a:noFill/>
        </p:spPr>
        <p:txBody>
          <a:bodyPr wrap="square" rtlCol="0">
            <a:spAutoFit/>
          </a:bodyPr>
          <a:lstStyle/>
          <a:p>
            <a:pPr algn="ctr"/>
            <a:r>
              <a:rPr lang="en-US" dirty="0">
                <a:solidFill>
                  <a:schemeClr val="bg1"/>
                </a:solidFill>
              </a:rPr>
              <a:t>*Formerly called Action Items</a:t>
            </a:r>
          </a:p>
        </p:txBody>
      </p:sp>
    </p:spTree>
    <p:extLst>
      <p:ext uri="{BB962C8B-B14F-4D97-AF65-F5344CB8AC3E}">
        <p14:creationId xmlns:p14="http://schemas.microsoft.com/office/powerpoint/2010/main" val="1225316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title"/>
          </p:nvPr>
        </p:nvSpPr>
        <p:spPr>
          <a:xfrm>
            <a:off x="710317" y="8731"/>
            <a:ext cx="7886700" cy="1325563"/>
          </a:xfrm>
        </p:spPr>
        <p:txBody>
          <a:bodyPr>
            <a:normAutofit/>
          </a:bodyPr>
          <a:lstStyle/>
          <a:p>
            <a:pPr eaLnBrk="1" hangingPunct="1"/>
            <a:r>
              <a:rPr lang="en-US" altLang="en-US" dirty="0">
                <a:ea typeface="Cambria" panose="02040503050406030204" pitchFamily="18" charset="0"/>
                <a:cs typeface="Arial" panose="020B0604020202020204" pitchFamily="34" charset="0"/>
              </a:rPr>
              <a:t>Decision Item – Only if…</a:t>
            </a:r>
          </a:p>
        </p:txBody>
      </p:sp>
      <p:sp>
        <p:nvSpPr>
          <p:cNvPr id="36866" name="Content Placeholder 2"/>
          <p:cNvSpPr>
            <a:spLocks noGrp="1"/>
          </p:cNvSpPr>
          <p:nvPr>
            <p:ph idx="1"/>
          </p:nvPr>
        </p:nvSpPr>
        <p:spPr>
          <a:xfrm>
            <a:off x="4724400" y="1539876"/>
            <a:ext cx="5943600" cy="3840163"/>
          </a:xfrm>
        </p:spPr>
        <p:txBody>
          <a:bodyPr/>
          <a:lstStyle/>
          <a:p>
            <a:pPr eaLnBrk="1" hangingPunct="1">
              <a:buFont typeface="Arial" panose="020B0604020202020204" pitchFamily="34" charset="0"/>
              <a:buNone/>
            </a:pPr>
            <a:r>
              <a:rPr lang="en-US" altLang="en-US" sz="2600" dirty="0"/>
              <a:t>Clear &amp; concise proposal that:</a:t>
            </a:r>
          </a:p>
          <a:p>
            <a:pPr eaLnBrk="1" hangingPunct="1">
              <a:buFont typeface="Arial" panose="020B0604020202020204" pitchFamily="34" charset="0"/>
              <a:buNone/>
            </a:pPr>
            <a:endParaRPr lang="en-US" altLang="en-US" sz="2600" dirty="0"/>
          </a:p>
          <a:p>
            <a:pPr eaLnBrk="1" hangingPunct="1"/>
            <a:r>
              <a:rPr lang="en-US" altLang="en-US" sz="2400" dirty="0"/>
              <a:t>Requires a commitment of resources across 1862 and 1890 institutions </a:t>
            </a:r>
          </a:p>
          <a:p>
            <a:pPr eaLnBrk="1" hangingPunct="1"/>
            <a:endParaRPr lang="en-US" altLang="en-US" sz="2400" dirty="0"/>
          </a:p>
          <a:p>
            <a:pPr eaLnBrk="1" hangingPunct="1"/>
            <a:r>
              <a:rPr lang="en-US" altLang="en-US" sz="2400" dirty="0"/>
              <a:t>Changes established practice</a:t>
            </a:r>
          </a:p>
          <a:p>
            <a:pPr eaLnBrk="1" hangingPunct="1"/>
            <a:endParaRPr lang="en-US" altLang="en-US" sz="2400" dirty="0"/>
          </a:p>
          <a:p>
            <a:pPr eaLnBrk="1" hangingPunct="1"/>
            <a:r>
              <a:rPr lang="en-US" altLang="en-US" sz="2400" dirty="0"/>
              <a:t>Impacts others outside of the committee</a:t>
            </a:r>
          </a:p>
          <a:p>
            <a:pPr eaLnBrk="1" hangingPunct="1">
              <a:buFont typeface="Arial" panose="020B0604020202020204" pitchFamily="34" charset="0"/>
              <a:buNone/>
            </a:pPr>
            <a:endParaRPr lang="en-US" altLang="en-US" dirty="0"/>
          </a:p>
        </p:txBody>
      </p:sp>
      <p:sp>
        <p:nvSpPr>
          <p:cNvPr id="36868" name="Text Placeholder 5"/>
          <p:cNvSpPr>
            <a:spLocks noGrp="1"/>
          </p:cNvSpPr>
          <p:nvPr>
            <p:ph type="body" idx="4294967295"/>
          </p:nvPr>
        </p:nvSpPr>
        <p:spPr>
          <a:xfrm>
            <a:off x="894080" y="1879600"/>
            <a:ext cx="2204720" cy="4114800"/>
          </a:xfrm>
        </p:spPr>
        <p:txBody>
          <a:bodyPr/>
          <a:lstStyle/>
          <a:p>
            <a:pPr marL="0" indent="0" algn="ctr">
              <a:buNone/>
            </a:pPr>
            <a:r>
              <a:rPr lang="en-US" altLang="en-US" sz="2400" dirty="0"/>
              <a:t>A proposed </a:t>
            </a:r>
          </a:p>
          <a:p>
            <a:pPr marL="0" indent="0" algn="ctr">
              <a:buNone/>
            </a:pPr>
            <a:r>
              <a:rPr lang="en-US" altLang="en-US" sz="2400" b="1" i="1" dirty="0"/>
              <a:t>activity or policy decision </a:t>
            </a:r>
          </a:p>
          <a:p>
            <a:pPr marL="0" indent="0" algn="ctr">
              <a:buNone/>
            </a:pPr>
            <a:r>
              <a:rPr lang="en-US" altLang="en-US" sz="2400" dirty="0"/>
              <a:t>needing </a:t>
            </a:r>
          </a:p>
          <a:p>
            <a:pPr marL="0" indent="0" algn="ctr">
              <a:buNone/>
            </a:pPr>
            <a:r>
              <a:rPr lang="en-US" altLang="en-US" sz="2400" b="1" i="1" dirty="0"/>
              <a:t>joint</a:t>
            </a:r>
            <a:r>
              <a:rPr lang="en-US" altLang="en-US" sz="2400" dirty="0"/>
              <a:t> </a:t>
            </a:r>
          </a:p>
          <a:p>
            <a:pPr marL="0" indent="0" algn="ctr">
              <a:buNone/>
            </a:pPr>
            <a:r>
              <a:rPr lang="en-US" altLang="en-US" sz="2400" dirty="0"/>
              <a:t>AEA and ASRED </a:t>
            </a:r>
          </a:p>
          <a:p>
            <a:pPr marL="0" indent="0" algn="ctr">
              <a:buNone/>
            </a:pPr>
            <a:r>
              <a:rPr lang="en-US" altLang="en-US" sz="2400" dirty="0"/>
              <a:t>administrator approval.</a:t>
            </a:r>
          </a:p>
          <a:p>
            <a:pPr marL="0" indent="0"/>
            <a:endParaRPr lang="en-US" altLang="en-US" sz="2000" dirty="0"/>
          </a:p>
        </p:txBody>
      </p:sp>
      <p:sp>
        <p:nvSpPr>
          <p:cNvPr id="4" name="TextBox 3"/>
          <p:cNvSpPr txBox="1"/>
          <p:nvPr/>
        </p:nvSpPr>
        <p:spPr>
          <a:xfrm>
            <a:off x="3245050" y="3429000"/>
            <a:ext cx="952099" cy="584775"/>
          </a:xfrm>
          <a:prstGeom prst="rect">
            <a:avLst/>
          </a:prstGeom>
        </p:spPr>
        <p:style>
          <a:lnRef idx="3">
            <a:schemeClr val="lt1"/>
          </a:lnRef>
          <a:fillRef idx="1">
            <a:schemeClr val="dk1"/>
          </a:fillRef>
          <a:effectRef idx="1">
            <a:schemeClr val="dk1"/>
          </a:effectRef>
          <a:fontRef idx="minor">
            <a:schemeClr val="lt1"/>
          </a:fontRef>
        </p:style>
        <p:txBody>
          <a:bodyPr wrap="square" anchor="ctr">
            <a:spAutoFit/>
          </a:bodyPr>
          <a:lstStyle/>
          <a:p>
            <a:pPr algn="ctr">
              <a:defRPr/>
            </a:pPr>
            <a:r>
              <a:rPr lang="en-US" sz="3200" dirty="0"/>
              <a:t>OR</a:t>
            </a:r>
          </a:p>
        </p:txBody>
      </p:sp>
      <p:sp>
        <p:nvSpPr>
          <p:cNvPr id="7" name="Left Brace 6"/>
          <p:cNvSpPr/>
          <p:nvPr/>
        </p:nvSpPr>
        <p:spPr>
          <a:xfrm>
            <a:off x="4343400" y="2454275"/>
            <a:ext cx="457200" cy="2438400"/>
          </a:xfrm>
          <a:prstGeom prst="leftBrace">
            <a:avLst>
              <a:gd name="adj1" fmla="val 86988"/>
              <a:gd name="adj2" fmla="val 48931"/>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529044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814513" y="85726"/>
            <a:ext cx="7886700" cy="1325563"/>
          </a:xfrm>
        </p:spPr>
        <p:txBody>
          <a:bodyPr/>
          <a:lstStyle/>
          <a:p>
            <a:pPr eaLnBrk="1" hangingPunct="1"/>
            <a:r>
              <a:rPr lang="en-US" altLang="en-US" dirty="0"/>
              <a:t>Decision Item:  Good Example</a:t>
            </a:r>
          </a:p>
        </p:txBody>
      </p:sp>
      <p:sp>
        <p:nvSpPr>
          <p:cNvPr id="4" name="Rectangle 3"/>
          <p:cNvSpPr txBox="1">
            <a:spLocks noChangeArrowheads="1"/>
          </p:cNvSpPr>
          <p:nvPr/>
        </p:nvSpPr>
        <p:spPr>
          <a:xfrm>
            <a:off x="3206750" y="1306513"/>
            <a:ext cx="7239000" cy="4419600"/>
          </a:xfrm>
          <a:prstGeom prst="rect">
            <a:avLst/>
          </a:prstGeom>
        </p:spPr>
        <p:txBody>
          <a:bodyPr/>
          <a:lstStyle/>
          <a:p>
            <a:pPr marL="342900" indent="-342900">
              <a:lnSpc>
                <a:spcPct val="80000"/>
              </a:lnSpc>
              <a:spcBef>
                <a:spcPct val="20000"/>
              </a:spcBef>
              <a:defRPr/>
            </a:pPr>
            <a:r>
              <a:rPr lang="en-US" sz="2000" b="1" dirty="0">
                <a:solidFill>
                  <a:srgbClr val="C00000"/>
                </a:solidFill>
                <a:latin typeface="Arial" pitchFamily="34" charset="0"/>
                <a:cs typeface="Arial" pitchFamily="34" charset="0"/>
              </a:rPr>
              <a:t>Health Disparities:  Family and Consumer </a:t>
            </a:r>
          </a:p>
          <a:p>
            <a:pPr marL="342900" indent="-342900">
              <a:lnSpc>
                <a:spcPct val="80000"/>
              </a:lnSpc>
              <a:spcBef>
                <a:spcPct val="20000"/>
              </a:spcBef>
              <a:defRPr/>
            </a:pPr>
            <a:r>
              <a:rPr lang="en-US" sz="2000" b="1" dirty="0">
                <a:solidFill>
                  <a:schemeClr val="bg1"/>
                </a:solidFill>
                <a:latin typeface="Arial" pitchFamily="34" charset="0"/>
                <a:cs typeface="Arial" pitchFamily="34" charset="0"/>
              </a:rPr>
              <a:t>Sciences</a:t>
            </a:r>
          </a:p>
          <a:p>
            <a:pPr marL="342900" indent="-342900">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Background:</a:t>
            </a:r>
            <a:r>
              <a:rPr lang="en-US" sz="2000" dirty="0">
                <a:latin typeface="Arial" pitchFamily="34" charset="0"/>
                <a:cs typeface="Arial" pitchFamily="34" charset="0"/>
              </a:rPr>
              <a:t>  A regional meeting of FCS Program Leaders &amp; Specialists is needed to:</a:t>
            </a:r>
          </a:p>
          <a:p>
            <a:pPr marL="800100" lvl="1" indent="-548640">
              <a:spcBef>
                <a:spcPct val="20000"/>
              </a:spcBef>
              <a:buFont typeface="+mj-lt"/>
              <a:buAutoNum type="arabicPeriod"/>
              <a:defRPr/>
            </a:pPr>
            <a:r>
              <a:rPr lang="en-US" sz="2000" dirty="0">
                <a:latin typeface="Arial" pitchFamily="34" charset="0"/>
                <a:cs typeface="Arial" pitchFamily="34" charset="0"/>
              </a:rPr>
              <a:t>Provide professional development in the area of health disparities; </a:t>
            </a:r>
          </a:p>
          <a:p>
            <a:pPr marL="800100" lvl="1" indent="-548640">
              <a:spcBef>
                <a:spcPct val="20000"/>
              </a:spcBef>
              <a:buFont typeface="+mj-lt"/>
              <a:buAutoNum type="arabicPeriod"/>
              <a:defRPr/>
            </a:pPr>
            <a:r>
              <a:rPr lang="en-US" sz="2000" dirty="0">
                <a:latin typeface="Arial" pitchFamily="34" charset="0"/>
                <a:cs typeface="Arial" pitchFamily="34" charset="0"/>
              </a:rPr>
              <a:t>Explore opportunities for multi-state and interdisciplinary efforts; </a:t>
            </a:r>
          </a:p>
          <a:p>
            <a:pPr marL="800100" lvl="1" indent="-548640">
              <a:spcBef>
                <a:spcPct val="20000"/>
              </a:spcBef>
              <a:buFont typeface="+mj-lt"/>
              <a:buAutoNum type="arabicPeriod"/>
              <a:defRPr/>
            </a:pPr>
            <a:r>
              <a:rPr lang="en-US" sz="2000" dirty="0">
                <a:latin typeface="Arial" pitchFamily="34" charset="0"/>
                <a:cs typeface="Arial" pitchFamily="34" charset="0"/>
              </a:rPr>
              <a:t>Form teams to write proposals for funding, development or adoption of health curricula across the region.</a:t>
            </a:r>
          </a:p>
          <a:p>
            <a:pPr marL="342900" indent="-342900">
              <a:lnSpc>
                <a:spcPct val="80000"/>
              </a:lnSpc>
              <a:spcBef>
                <a:spcPct val="20000"/>
              </a:spcBef>
              <a:defRPr/>
            </a:pPr>
            <a:endParaRPr lang="en-US" sz="2000" dirty="0">
              <a:latin typeface="Arial" pitchFamily="34" charset="0"/>
              <a:cs typeface="Arial" pitchFamily="34" charset="0"/>
            </a:endParaRPr>
          </a:p>
          <a:p>
            <a:pPr marL="342900" indent="-342900">
              <a:lnSpc>
                <a:spcPct val="80000"/>
              </a:lnSpc>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Action Requested</a:t>
            </a:r>
            <a:r>
              <a:rPr lang="en-US" sz="2000" dirty="0">
                <a:latin typeface="Arial" pitchFamily="34" charset="0"/>
                <a:cs typeface="Arial" pitchFamily="34" charset="0"/>
              </a:rPr>
              <a:t>: Approval for regional meeting</a:t>
            </a:r>
          </a:p>
          <a:p>
            <a:pPr marL="342900" indent="-342900">
              <a:lnSpc>
                <a:spcPct val="80000"/>
              </a:lnSpc>
              <a:spcBef>
                <a:spcPct val="20000"/>
              </a:spcBef>
              <a:defRPr/>
            </a:pPr>
            <a:endParaRPr lang="en-US" sz="2000" dirty="0">
              <a:latin typeface="Arial" pitchFamily="34" charset="0"/>
              <a:cs typeface="Arial" pitchFamily="34" charset="0"/>
            </a:endParaRPr>
          </a:p>
          <a:p>
            <a:pPr marL="342900" indent="-342900">
              <a:lnSpc>
                <a:spcPct val="80000"/>
              </a:lnSpc>
              <a:spcBef>
                <a:spcPct val="20000"/>
              </a:spcBef>
              <a:defRPr/>
            </a:pPr>
            <a:r>
              <a:rPr lang="en-US" sz="2000" dirty="0">
                <a:latin typeface="Arial" pitchFamily="34" charset="0"/>
                <a:cs typeface="Arial" pitchFamily="34" charset="0"/>
              </a:rPr>
              <a:t>	</a:t>
            </a:r>
            <a:r>
              <a:rPr lang="en-US" sz="2000" b="1" dirty="0">
                <a:latin typeface="Arial" pitchFamily="34" charset="0"/>
                <a:cs typeface="Arial" pitchFamily="34" charset="0"/>
              </a:rPr>
              <a:t>Timeline:</a:t>
            </a:r>
            <a:r>
              <a:rPr lang="en-US" sz="2000" dirty="0">
                <a:latin typeface="Arial" pitchFamily="34" charset="0"/>
                <a:cs typeface="Arial" pitchFamily="34" charset="0"/>
              </a:rPr>
              <a:t>  September 1, 2023 - August 31, 2024</a:t>
            </a:r>
          </a:p>
        </p:txBody>
      </p:sp>
      <p:sp>
        <p:nvSpPr>
          <p:cNvPr id="5" name="Rectangular Callout 4"/>
          <p:cNvSpPr/>
          <p:nvPr/>
        </p:nvSpPr>
        <p:spPr>
          <a:xfrm rot="20354967">
            <a:off x="1369061" y="1704340"/>
            <a:ext cx="1147763" cy="635000"/>
          </a:xfrm>
          <a:prstGeom prst="wedgeRectCallout">
            <a:avLst>
              <a:gd name="adj1" fmla="val 119461"/>
              <a:gd name="adj2" fmla="val 113791"/>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Concise</a:t>
            </a:r>
          </a:p>
        </p:txBody>
      </p:sp>
      <p:sp>
        <p:nvSpPr>
          <p:cNvPr id="6" name="Rectangular Callout 5"/>
          <p:cNvSpPr/>
          <p:nvPr/>
        </p:nvSpPr>
        <p:spPr>
          <a:xfrm rot="19034449">
            <a:off x="10358911" y="4231049"/>
            <a:ext cx="1447800" cy="914400"/>
          </a:xfrm>
          <a:prstGeom prst="wedgeRectCallout">
            <a:avLst>
              <a:gd name="adj1" fmla="val -118562"/>
              <a:gd name="adj2" fmla="val -79183"/>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Commits resources</a:t>
            </a:r>
          </a:p>
        </p:txBody>
      </p:sp>
      <p:sp>
        <p:nvSpPr>
          <p:cNvPr id="7" name="Rectangular Callout 6"/>
          <p:cNvSpPr/>
          <p:nvPr/>
        </p:nvSpPr>
        <p:spPr>
          <a:xfrm rot="20627373">
            <a:off x="1242308" y="4326932"/>
            <a:ext cx="1663700" cy="1190625"/>
          </a:xfrm>
          <a:prstGeom prst="wedgeRectCallout">
            <a:avLst>
              <a:gd name="adj1" fmla="val 84832"/>
              <a:gd name="adj2" fmla="val 65534"/>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Committee cannot move forward w/o approval</a:t>
            </a:r>
          </a:p>
        </p:txBody>
      </p:sp>
    </p:spTree>
    <p:extLst>
      <p:ext uri="{BB962C8B-B14F-4D97-AF65-F5344CB8AC3E}">
        <p14:creationId xmlns:p14="http://schemas.microsoft.com/office/powerpoint/2010/main" val="1779668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14513" y="85726"/>
            <a:ext cx="7886700" cy="1325563"/>
          </a:xfrm>
        </p:spPr>
        <p:txBody>
          <a:bodyPr/>
          <a:lstStyle/>
          <a:p>
            <a:pPr eaLnBrk="1" hangingPunct="1"/>
            <a:r>
              <a:rPr lang="en-US" altLang="en-US" dirty="0"/>
              <a:t>Decision Item: Poor Example</a:t>
            </a:r>
          </a:p>
        </p:txBody>
      </p:sp>
      <p:sp>
        <p:nvSpPr>
          <p:cNvPr id="4" name="Rectangle 3"/>
          <p:cNvSpPr txBox="1">
            <a:spLocks noChangeArrowheads="1"/>
          </p:cNvSpPr>
          <p:nvPr/>
        </p:nvSpPr>
        <p:spPr>
          <a:xfrm>
            <a:off x="3681412" y="1430338"/>
            <a:ext cx="7704855" cy="4953000"/>
          </a:xfrm>
          <a:prstGeom prst="rect">
            <a:avLst/>
          </a:prstGeom>
        </p:spPr>
        <p:txBody>
          <a:bodyPr>
            <a:normAutofit/>
          </a:bodyPr>
          <a:lstStyle/>
          <a:p>
            <a:pPr>
              <a:lnSpc>
                <a:spcPct val="80000"/>
              </a:lnSpc>
              <a:defRPr/>
            </a:pPr>
            <a:r>
              <a:rPr lang="en-US" sz="2000" b="1" dirty="0"/>
              <a:t>Encourage Participation in National Meetings:  </a:t>
            </a:r>
            <a:endParaRPr lang="en-US" sz="2000" b="1" dirty="0">
              <a:solidFill>
                <a:schemeClr val="accent6">
                  <a:lumMod val="50000"/>
                </a:schemeClr>
              </a:solidFill>
            </a:endParaRPr>
          </a:p>
          <a:p>
            <a:pPr>
              <a:lnSpc>
                <a:spcPct val="80000"/>
              </a:lnSpc>
              <a:defRPr/>
            </a:pPr>
            <a:endParaRPr lang="en-US" sz="2000" dirty="0"/>
          </a:p>
          <a:p>
            <a:pPr>
              <a:lnSpc>
                <a:spcPct val="80000"/>
              </a:lnSpc>
              <a:defRPr/>
            </a:pPr>
            <a:r>
              <a:rPr lang="en-US" sz="2000" b="1" dirty="0"/>
              <a:t>Background</a:t>
            </a:r>
            <a:r>
              <a:rPr lang="en-US" sz="2000" dirty="0"/>
              <a:t> – Faculty of state Extension organizations have more opportunities to collaborate with colleagues on a broader scale.  Participation in national meetings would give faculty more opportunities to network with their counterparts and learn of ongoing activities in which they can partner.  Extension leadership is asked to consider supporting the increase in attendance by faculty to national meetings that could improve relationships and collaboration between state organizations.</a:t>
            </a:r>
          </a:p>
          <a:p>
            <a:pPr>
              <a:lnSpc>
                <a:spcPct val="80000"/>
              </a:lnSpc>
              <a:defRPr/>
            </a:pPr>
            <a:endParaRPr lang="en-US" sz="2000" dirty="0"/>
          </a:p>
          <a:p>
            <a:pPr>
              <a:lnSpc>
                <a:spcPct val="80000"/>
              </a:lnSpc>
              <a:defRPr/>
            </a:pPr>
            <a:r>
              <a:rPr lang="en-US" sz="2000" b="1" dirty="0"/>
              <a:t>Committee(s) Involved </a:t>
            </a:r>
            <a:r>
              <a:rPr lang="en-US" sz="2000" dirty="0"/>
              <a:t>–  All committees</a:t>
            </a:r>
          </a:p>
          <a:p>
            <a:pPr>
              <a:lnSpc>
                <a:spcPct val="80000"/>
              </a:lnSpc>
              <a:defRPr/>
            </a:pPr>
            <a:endParaRPr lang="en-US" sz="2000" dirty="0"/>
          </a:p>
          <a:p>
            <a:pPr>
              <a:lnSpc>
                <a:spcPct val="80000"/>
              </a:lnSpc>
              <a:defRPr/>
            </a:pPr>
            <a:r>
              <a:rPr lang="en-US" sz="2000" b="1" dirty="0"/>
              <a:t>Action Needed </a:t>
            </a:r>
            <a:r>
              <a:rPr lang="en-US" sz="2000" dirty="0"/>
              <a:t>–  Approval for professional faculty/staff </a:t>
            </a:r>
          </a:p>
          <a:p>
            <a:pPr>
              <a:lnSpc>
                <a:spcPct val="80000"/>
              </a:lnSpc>
              <a:defRPr/>
            </a:pPr>
            <a:r>
              <a:rPr lang="en-US" sz="2000" dirty="0"/>
              <a:t>to attend national meetings.</a:t>
            </a:r>
          </a:p>
          <a:p>
            <a:pPr>
              <a:lnSpc>
                <a:spcPct val="80000"/>
              </a:lnSpc>
              <a:defRPr/>
            </a:pPr>
            <a:endParaRPr lang="en-US" sz="2000" dirty="0"/>
          </a:p>
          <a:p>
            <a:pPr>
              <a:lnSpc>
                <a:spcPct val="80000"/>
              </a:lnSpc>
              <a:defRPr/>
            </a:pPr>
            <a:r>
              <a:rPr lang="en-US" sz="2000" b="1" dirty="0"/>
              <a:t>Timeline </a:t>
            </a:r>
            <a:r>
              <a:rPr lang="en-US" sz="2000" dirty="0"/>
              <a:t>– 2023 and beyond.</a:t>
            </a:r>
          </a:p>
          <a:p>
            <a:pPr marL="342900" indent="-342900">
              <a:lnSpc>
                <a:spcPct val="80000"/>
              </a:lnSpc>
              <a:spcBef>
                <a:spcPct val="20000"/>
              </a:spcBef>
              <a:defRPr/>
            </a:pPr>
            <a:endParaRPr lang="en-US" sz="1850" dirty="0">
              <a:solidFill>
                <a:schemeClr val="tx2"/>
              </a:solidFill>
            </a:endParaRPr>
          </a:p>
        </p:txBody>
      </p:sp>
      <p:sp>
        <p:nvSpPr>
          <p:cNvPr id="6" name="Rectangular Callout 5"/>
          <p:cNvSpPr/>
          <p:nvPr/>
        </p:nvSpPr>
        <p:spPr>
          <a:xfrm rot="19324140">
            <a:off x="2046288" y="1731963"/>
            <a:ext cx="1219200" cy="990600"/>
          </a:xfrm>
          <a:prstGeom prst="wedgeRectCallout">
            <a:avLst>
              <a:gd name="adj1" fmla="val 51332"/>
              <a:gd name="adj2" fmla="val 99412"/>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Verbose &amp; meanders</a:t>
            </a:r>
          </a:p>
        </p:txBody>
      </p:sp>
      <p:sp>
        <p:nvSpPr>
          <p:cNvPr id="7" name="Rectangular Callout 6"/>
          <p:cNvSpPr/>
          <p:nvPr/>
        </p:nvSpPr>
        <p:spPr>
          <a:xfrm rot="944793">
            <a:off x="7540625" y="5499100"/>
            <a:ext cx="946150" cy="584200"/>
          </a:xfrm>
          <a:prstGeom prst="wedgeRectCallout">
            <a:avLst>
              <a:gd name="adj1" fmla="val -130703"/>
              <a:gd name="adj2" fmla="val 19276"/>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Vague</a:t>
            </a:r>
          </a:p>
        </p:txBody>
      </p:sp>
      <p:sp>
        <p:nvSpPr>
          <p:cNvPr id="8" name="Rectangular Callout 7"/>
          <p:cNvSpPr/>
          <p:nvPr/>
        </p:nvSpPr>
        <p:spPr>
          <a:xfrm>
            <a:off x="1712913" y="3130551"/>
            <a:ext cx="1765300" cy="1554163"/>
          </a:xfrm>
          <a:prstGeom prst="wedgeRectCallout">
            <a:avLst>
              <a:gd name="adj1" fmla="val 66573"/>
              <a:gd name="adj2" fmla="val 65049"/>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dirty="0"/>
              <a:t>Approval of travel decision of each administrator, not joint group</a:t>
            </a:r>
          </a:p>
        </p:txBody>
      </p:sp>
    </p:spTree>
    <p:extLst>
      <p:ext uri="{BB962C8B-B14F-4D97-AF65-F5344CB8AC3E}">
        <p14:creationId xmlns:p14="http://schemas.microsoft.com/office/powerpoint/2010/main" val="395771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993913" y="80963"/>
            <a:ext cx="10726309" cy="1325562"/>
          </a:xfrm>
        </p:spPr>
        <p:txBody>
          <a:bodyPr/>
          <a:lstStyle/>
          <a:p>
            <a:pPr eaLnBrk="1" hangingPunct="1"/>
            <a:r>
              <a:rPr lang="en-US" altLang="en-US" dirty="0"/>
              <a:t>Accomplishments:  1 Slide per Committee</a:t>
            </a:r>
          </a:p>
        </p:txBody>
      </p:sp>
      <p:sp>
        <p:nvSpPr>
          <p:cNvPr id="41986" name="Content Placeholder 2"/>
          <p:cNvSpPr>
            <a:spLocks noGrp="1"/>
          </p:cNvSpPr>
          <p:nvPr>
            <p:ph idx="1"/>
          </p:nvPr>
        </p:nvSpPr>
        <p:spPr>
          <a:xfrm>
            <a:off x="373711" y="1755486"/>
            <a:ext cx="8647815" cy="3382962"/>
          </a:xfrm>
        </p:spPr>
        <p:txBody>
          <a:bodyPr rtlCol="0">
            <a:normAutofit/>
          </a:bodyPr>
          <a:lstStyle/>
          <a:p>
            <a:pPr eaLnBrk="1" hangingPunct="1">
              <a:defRPr/>
            </a:pPr>
            <a:r>
              <a:rPr lang="en-US" altLang="en-US" sz="2400" dirty="0">
                <a:latin typeface="Arial" panose="020B0604020202020204" pitchFamily="34" charset="0"/>
                <a:cs typeface="Arial" panose="020B0604020202020204" pitchFamily="34" charset="0"/>
              </a:rPr>
              <a:t>Bullets describing committee’s </a:t>
            </a:r>
            <a:r>
              <a:rPr lang="en-US" altLang="en-US" sz="2400" b="1" i="1" u="sng" dirty="0">
                <a:latin typeface="Arial" panose="020B0604020202020204" pitchFamily="34" charset="0"/>
                <a:cs typeface="Arial" panose="020B0604020202020204" pitchFamily="34" charset="0"/>
              </a:rPr>
              <a:t>TOP 3 Accomplishments</a:t>
            </a:r>
          </a:p>
          <a:p>
            <a:pPr marL="0" indent="0" eaLnBrk="1" hangingPunct="1">
              <a:buNone/>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Short &amp; to the point</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Draw from past year’s Plan of Work accomplishments</a:t>
            </a:r>
          </a:p>
          <a:p>
            <a:pPr eaLnBrk="1" hangingPunct="1">
              <a:defRPr/>
            </a:pPr>
            <a:endParaRPr lang="en-US" altLang="en-US" sz="2400" dirty="0">
              <a:latin typeface="Arial" panose="020B0604020202020204" pitchFamily="34" charset="0"/>
              <a:cs typeface="Arial" panose="020B0604020202020204" pitchFamily="34" charset="0"/>
            </a:endParaRPr>
          </a:p>
          <a:p>
            <a:pPr eaLnBrk="1" hangingPunct="1">
              <a:defRPr/>
            </a:pPr>
            <a:r>
              <a:rPr lang="en-US" altLang="en-US" sz="2400" dirty="0">
                <a:latin typeface="Arial" panose="020B0604020202020204" pitchFamily="34" charset="0"/>
                <a:cs typeface="Arial" panose="020B0604020202020204" pitchFamily="34" charset="0"/>
              </a:rPr>
              <a:t>Demonstrate the value of your participation in this meeting</a:t>
            </a:r>
          </a:p>
        </p:txBody>
      </p:sp>
      <p:pic>
        <p:nvPicPr>
          <p:cNvPr id="2050" name="Picture 2" descr="C:\Users\rachelw\AppData\Local\Microsoft\Windows\Temporary Internet Files\Content.IE5\XSQ58IDV\MP9004010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1526" y="1999167"/>
            <a:ext cx="2315915"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77548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7" name="Picture 1" descr="C:\Documents and Settings\rachelw\Local Settings\Temporary Internet Files\Content.IE5\XS92VMBC\MP900405396[1].jpg"/>
          <p:cNvPicPr>
            <a:picLocks noChangeAspect="1" noChangeArrowheads="1"/>
          </p:cNvPicPr>
          <p:nvPr/>
        </p:nvPicPr>
        <p:blipFill>
          <a:blip r:embed="rId3" cstate="print"/>
          <a:srcRect/>
          <a:stretch>
            <a:fillRect/>
          </a:stretch>
        </p:blipFill>
        <p:spPr bwMode="auto">
          <a:xfrm>
            <a:off x="8112815" y="1243578"/>
            <a:ext cx="4147931" cy="2962808"/>
          </a:xfrm>
          <a:prstGeom prst="rect">
            <a:avLst/>
          </a:prstGeom>
          <a:ln>
            <a:noFill/>
          </a:ln>
          <a:effectLst>
            <a:softEdge rad="112500"/>
          </a:effectLst>
        </p:spPr>
      </p:pic>
      <p:sp>
        <p:nvSpPr>
          <p:cNvPr id="16388" name="Title 1"/>
          <p:cNvSpPr>
            <a:spLocks noGrp="1"/>
          </p:cNvSpPr>
          <p:nvPr>
            <p:ph type="title"/>
          </p:nvPr>
        </p:nvSpPr>
        <p:spPr>
          <a:xfrm>
            <a:off x="0" y="72031"/>
            <a:ext cx="11816080" cy="1171547"/>
          </a:xfrm>
        </p:spPr>
        <p:txBody>
          <a:bodyPr/>
          <a:lstStyle/>
          <a:p>
            <a:pPr eaLnBrk="1" hangingPunct="1"/>
            <a:r>
              <a:rPr lang="en-US" altLang="en-US" dirty="0"/>
              <a:t>Agenda</a:t>
            </a:r>
          </a:p>
        </p:txBody>
      </p:sp>
      <p:sp>
        <p:nvSpPr>
          <p:cNvPr id="16387" name="Content Placeholder 2"/>
          <p:cNvSpPr>
            <a:spLocks noGrp="1"/>
          </p:cNvSpPr>
          <p:nvPr>
            <p:ph idx="1"/>
          </p:nvPr>
        </p:nvSpPr>
        <p:spPr>
          <a:xfrm>
            <a:off x="694387" y="1843653"/>
            <a:ext cx="8456613" cy="3498850"/>
          </a:xfrm>
        </p:spPr>
        <p:txBody>
          <a:bodyPr>
            <a:normAutofit fontScale="85000" lnSpcReduction="20000"/>
          </a:bodyPr>
          <a:lstStyle/>
          <a:p>
            <a:pPr eaLnBrk="1" hangingPunct="1"/>
            <a:r>
              <a:rPr lang="en-US" altLang="en-US" sz="3200" dirty="0">
                <a:latin typeface="Arial" panose="020B0604020202020204" pitchFamily="34" charset="0"/>
                <a:cs typeface="Arial" panose="020B0604020202020204" pitchFamily="34" charset="0"/>
              </a:rPr>
              <a:t>Conference Program</a:t>
            </a:r>
          </a:p>
          <a:p>
            <a:pPr marL="0" indent="0" eaLnBrk="1" hangingPunct="1">
              <a:buNone/>
            </a:pPr>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Housekeeping Items and Deadlines</a:t>
            </a: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Decision Items, Accomplishments, and</a:t>
            </a:r>
          </a:p>
          <a:p>
            <a:pPr marL="0" indent="0" eaLnBrk="1" hangingPunct="1">
              <a:buNone/>
            </a:pPr>
            <a:r>
              <a:rPr lang="en-US" altLang="en-US" sz="3200" dirty="0">
                <a:latin typeface="Arial" panose="020B0604020202020204" pitchFamily="34" charset="0"/>
                <a:cs typeface="Arial" panose="020B0604020202020204" pitchFamily="34" charset="0"/>
              </a:rPr>
              <a:t>  Information</a:t>
            </a:r>
          </a:p>
          <a:p>
            <a:pPr marL="0" indent="0" eaLnBrk="1" hangingPunct="1">
              <a:buNone/>
            </a:pPr>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Evaluation of PLN </a:t>
            </a:r>
          </a:p>
        </p:txBody>
      </p:sp>
    </p:spTree>
    <p:extLst>
      <p:ext uri="{BB962C8B-B14F-4D97-AF65-F5344CB8AC3E}">
        <p14:creationId xmlns:p14="http://schemas.microsoft.com/office/powerpoint/2010/main" val="378091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295192" y="310321"/>
            <a:ext cx="11601615" cy="685800"/>
          </a:xfrm>
        </p:spPr>
        <p:txBody>
          <a:bodyPr>
            <a:normAutofit fontScale="90000"/>
          </a:bodyPr>
          <a:lstStyle/>
          <a:p>
            <a:pPr eaLnBrk="1" hangingPunct="1"/>
            <a:r>
              <a:rPr lang="en-US" altLang="en-US" dirty="0"/>
              <a:t>Accomplishment Examples</a:t>
            </a:r>
          </a:p>
        </p:txBody>
      </p:sp>
      <p:sp>
        <p:nvSpPr>
          <p:cNvPr id="44034" name="Content Placeholder 2"/>
          <p:cNvSpPr>
            <a:spLocks noGrp="1"/>
          </p:cNvSpPr>
          <p:nvPr>
            <p:ph idx="1"/>
          </p:nvPr>
        </p:nvSpPr>
        <p:spPr>
          <a:xfrm>
            <a:off x="721360" y="1940560"/>
            <a:ext cx="7627938" cy="3505200"/>
          </a:xfrm>
        </p:spPr>
        <p:txBody>
          <a:bodyPr rtlCol="0">
            <a:normAutofit fontScale="85000" lnSpcReduction="20000"/>
          </a:bodyPr>
          <a:lstStyle/>
          <a:p>
            <a:pPr eaLnBrk="1" hangingPunct="1">
              <a:lnSpc>
                <a:spcPct val="110000"/>
              </a:lnSpc>
              <a:defRPr/>
            </a:pPr>
            <a:r>
              <a:rPr lang="en-US" altLang="en-US" dirty="0">
                <a:latin typeface="Arial" panose="020B0604020202020204" pitchFamily="34" charset="0"/>
                <a:cs typeface="Arial" panose="020B0604020202020204" pitchFamily="34" charset="0"/>
              </a:rPr>
              <a:t>Established a multi-state grant writing team on food safety</a:t>
            </a:r>
          </a:p>
          <a:p>
            <a:pPr marL="0" indent="0">
              <a:lnSpc>
                <a:spcPct val="110000"/>
              </a:lnSpc>
              <a:buNone/>
              <a:defRPr/>
            </a:pPr>
            <a:endParaRPr lang="en-US" altLang="en-US" dirty="0">
              <a:latin typeface="Arial" panose="020B0604020202020204" pitchFamily="34" charset="0"/>
              <a:cs typeface="Arial" panose="020B0604020202020204" pitchFamily="34" charset="0"/>
            </a:endParaRPr>
          </a:p>
          <a:p>
            <a:pPr eaLnBrk="1" hangingPunct="1">
              <a:lnSpc>
                <a:spcPct val="110000"/>
              </a:lnSpc>
              <a:defRPr/>
            </a:pPr>
            <a:r>
              <a:rPr lang="en-US" altLang="en-US" dirty="0">
                <a:latin typeface="Arial" panose="020B0604020202020204" pitchFamily="34" charset="0"/>
                <a:cs typeface="Arial" panose="020B0604020202020204" pitchFamily="34" charset="0"/>
              </a:rPr>
              <a:t>Identified three common impact indicators for committee use across the South</a:t>
            </a:r>
          </a:p>
          <a:p>
            <a:pPr eaLnBrk="1" hangingPunct="1">
              <a:lnSpc>
                <a:spcPct val="110000"/>
              </a:lnSpc>
              <a:defRPr/>
            </a:pPr>
            <a:endParaRPr lang="en-US" altLang="en-US" dirty="0">
              <a:latin typeface="Arial" panose="020B0604020202020204" pitchFamily="34" charset="0"/>
              <a:cs typeface="Arial" panose="020B0604020202020204" pitchFamily="34" charset="0"/>
            </a:endParaRPr>
          </a:p>
          <a:p>
            <a:pPr eaLnBrk="1" hangingPunct="1">
              <a:lnSpc>
                <a:spcPct val="110000"/>
              </a:lnSpc>
              <a:defRPr/>
            </a:pPr>
            <a:r>
              <a:rPr lang="en-US" altLang="en-US" dirty="0">
                <a:latin typeface="Arial" panose="020B0604020202020204" pitchFamily="34" charset="0"/>
                <a:cs typeface="Arial" panose="020B0604020202020204" pitchFamily="34" charset="0"/>
              </a:rPr>
              <a:t>Completed a position paper on the value and impact of integrated strategic communications 	</a:t>
            </a:r>
          </a:p>
          <a:p>
            <a:pPr eaLnBrk="1" hangingPunct="1">
              <a:defRPr/>
            </a:pPr>
            <a:endParaRPr lang="en-US" altLang="en-US" dirty="0">
              <a:latin typeface="Arial" panose="020B0604020202020204" pitchFamily="34" charset="0"/>
              <a:cs typeface="Arial" panose="020B0604020202020204" pitchFamily="34" charset="0"/>
            </a:endParaRPr>
          </a:p>
        </p:txBody>
      </p:sp>
      <p:pic>
        <p:nvPicPr>
          <p:cNvPr id="1026" name="Picture 2" descr="C:\Users\rachelw\AppData\Local\Microsoft\Windows\Temporary Internet Files\Content.IE5\1ZEQNHYN\MP9004243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251" y="1940560"/>
            <a:ext cx="3169920" cy="3169920"/>
          </a:xfrm>
          <a:prstGeom prst="rect">
            <a:avLst/>
          </a:prstGeom>
          <a:ln>
            <a:noFill/>
          </a:ln>
          <a:effectLst>
            <a:softEdge rad="112500"/>
          </a:effectLst>
          <a:extLst>
            <a:ext uri="{909E8E84-426E-40dd-AFC4-6F175D3DCCD1}"/>
          </a:extLst>
        </p:spPr>
      </p:pic>
    </p:spTree>
    <p:extLst>
      <p:ext uri="{BB962C8B-B14F-4D97-AF65-F5344CB8AC3E}">
        <p14:creationId xmlns:p14="http://schemas.microsoft.com/office/powerpoint/2010/main" val="346291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DECBB3-C572-47CE-B013-7C0AB1215A98}"/>
              </a:ext>
            </a:extLst>
          </p:cNvPr>
          <p:cNvSpPr>
            <a:spLocks noGrp="1"/>
          </p:cNvSpPr>
          <p:nvPr>
            <p:ph type="title"/>
          </p:nvPr>
        </p:nvSpPr>
        <p:spPr>
          <a:xfrm>
            <a:off x="168964" y="53322"/>
            <a:ext cx="12023035" cy="1030288"/>
          </a:xfrm>
        </p:spPr>
        <p:txBody>
          <a:bodyPr anchor="ctr">
            <a:normAutofit/>
          </a:bodyPr>
          <a:lstStyle/>
          <a:p>
            <a:pPr algn="ctr"/>
            <a:r>
              <a:rPr lang="en-US" dirty="0">
                <a:solidFill>
                  <a:schemeClr val="bg1"/>
                </a:solidFill>
              </a:rPr>
              <a:t>Information Items:  Plans for 2023-24</a:t>
            </a:r>
          </a:p>
        </p:txBody>
      </p:sp>
      <p:pic>
        <p:nvPicPr>
          <p:cNvPr id="5" name="Picture 4" descr="A picture containing outdoor, grass, plant, tree&#10;&#10;Description automatically generated">
            <a:extLst>
              <a:ext uri="{FF2B5EF4-FFF2-40B4-BE49-F238E27FC236}">
                <a16:creationId xmlns:a16="http://schemas.microsoft.com/office/drawing/2014/main" id="{2D1D2016-B61F-F2C1-2D5A-E8BE232B43C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101" r="13915" b="-1"/>
          <a:stretch/>
        </p:blipFill>
        <p:spPr>
          <a:xfrm>
            <a:off x="838200" y="1825625"/>
            <a:ext cx="4310879" cy="3620135"/>
          </a:xfrm>
          <a:prstGeom prst="rect">
            <a:avLst/>
          </a:prstGeom>
          <a:noFill/>
        </p:spPr>
      </p:pic>
      <p:sp>
        <p:nvSpPr>
          <p:cNvPr id="2" name="Content Placeholder 1">
            <a:extLst>
              <a:ext uri="{FF2B5EF4-FFF2-40B4-BE49-F238E27FC236}">
                <a16:creationId xmlns:a16="http://schemas.microsoft.com/office/drawing/2014/main" id="{4E69761D-8AA8-4A5B-AEE5-210D0BD382DC}"/>
              </a:ext>
            </a:extLst>
          </p:cNvPr>
          <p:cNvSpPr>
            <a:spLocks noGrp="1"/>
          </p:cNvSpPr>
          <p:nvPr>
            <p:ph sz="half" idx="2"/>
          </p:nvPr>
        </p:nvSpPr>
        <p:spPr>
          <a:xfrm>
            <a:off x="6009640" y="2242185"/>
            <a:ext cx="5181600" cy="4351338"/>
          </a:xfrm>
        </p:spPr>
        <p:txBody>
          <a:bodyPr>
            <a:normAutofit/>
          </a:bodyPr>
          <a:lstStyle/>
          <a:p>
            <a:pPr marL="0" indent="0" eaLnBrk="1" hangingPunct="1">
              <a:buNone/>
              <a:defRPr/>
            </a:pPr>
            <a:r>
              <a:rPr lang="en-US" dirty="0"/>
              <a:t>Top 3-4 Plan of Work items for 2023-24</a:t>
            </a:r>
          </a:p>
          <a:p>
            <a:pPr marL="0" indent="0" eaLnBrk="1" hangingPunct="1">
              <a:buNone/>
              <a:defRPr/>
            </a:pPr>
            <a:endParaRPr lang="en-US" dirty="0"/>
          </a:p>
          <a:p>
            <a:pPr marL="0" indent="0" eaLnBrk="1" hangingPunct="1">
              <a:buNone/>
              <a:defRPr/>
            </a:pPr>
            <a:r>
              <a:rPr lang="en-US" dirty="0"/>
              <a:t>Short, concise bullets</a:t>
            </a:r>
          </a:p>
        </p:txBody>
      </p:sp>
    </p:spTree>
    <p:extLst>
      <p:ext uri="{BB962C8B-B14F-4D97-AF65-F5344CB8AC3E}">
        <p14:creationId xmlns:p14="http://schemas.microsoft.com/office/powerpoint/2010/main" val="188087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a:xfrm>
            <a:off x="995529" y="0"/>
            <a:ext cx="7886700" cy="1325563"/>
          </a:xfrm>
        </p:spPr>
        <p:txBody>
          <a:bodyPr/>
          <a:lstStyle/>
          <a:p>
            <a:pPr eaLnBrk="1" hangingPunct="1"/>
            <a:r>
              <a:rPr lang="en-US" altLang="en-US" dirty="0"/>
              <a:t>Technology Details</a:t>
            </a:r>
          </a:p>
        </p:txBody>
      </p:sp>
      <p:sp>
        <p:nvSpPr>
          <p:cNvPr id="40962" name="Content Placeholder 2"/>
          <p:cNvSpPr>
            <a:spLocks noGrp="1"/>
          </p:cNvSpPr>
          <p:nvPr>
            <p:ph idx="1"/>
          </p:nvPr>
        </p:nvSpPr>
        <p:spPr>
          <a:xfrm>
            <a:off x="1391479" y="1388634"/>
            <a:ext cx="6955778" cy="4018251"/>
          </a:xfrm>
        </p:spPr>
        <p:txBody>
          <a:bodyPr rtlCol="0">
            <a:noAutofit/>
          </a:bodyPr>
          <a:lstStyle/>
          <a:p>
            <a:pPr>
              <a:defRPr/>
            </a:pPr>
            <a:r>
              <a:rPr lang="en-US" altLang="en-US" sz="2400" b="1" dirty="0">
                <a:latin typeface="Arial" panose="020B0604020202020204" pitchFamily="34" charset="0"/>
                <a:cs typeface="Arial" panose="020B0604020202020204" pitchFamily="34" charset="0"/>
              </a:rPr>
              <a:t>Meeting rooms will have</a:t>
            </a:r>
            <a:r>
              <a:rPr lang="en-US" altLang="en-US" sz="2400" dirty="0">
                <a:latin typeface="Arial" panose="020B0604020202020204" pitchFamily="34" charset="0"/>
                <a:cs typeface="Arial" panose="020B0604020202020204" pitchFamily="34" charset="0"/>
              </a:rPr>
              <a:t>:</a:t>
            </a:r>
          </a:p>
          <a:p>
            <a:pPr lvl="1">
              <a:defRPr/>
            </a:pPr>
            <a:r>
              <a:rPr lang="en-US" altLang="en-US" dirty="0">
                <a:latin typeface="Arial" panose="020B0604020202020204" pitchFamily="34" charset="0"/>
                <a:cs typeface="Arial" panose="020B0604020202020204" pitchFamily="34" charset="0"/>
              </a:rPr>
              <a:t>Electric cart</a:t>
            </a:r>
          </a:p>
          <a:p>
            <a:pPr lvl="1">
              <a:defRPr/>
            </a:pPr>
            <a:r>
              <a:rPr lang="en-US" altLang="en-US" dirty="0">
                <a:latin typeface="Arial" panose="020B0604020202020204" pitchFamily="34" charset="0"/>
                <a:cs typeface="Arial" panose="020B0604020202020204" pitchFamily="34" charset="0"/>
              </a:rPr>
              <a:t>Internet </a:t>
            </a:r>
          </a:p>
          <a:p>
            <a:pPr lvl="1">
              <a:defRPr/>
            </a:pPr>
            <a:r>
              <a:rPr lang="en-US" altLang="en-US" dirty="0">
                <a:latin typeface="Arial" panose="020B0604020202020204" pitchFamily="34" charset="0"/>
                <a:cs typeface="Arial" panose="020B0604020202020204" pitchFamily="34" charset="0"/>
              </a:rPr>
              <a:t>Screen</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b="1" u="sng" dirty="0">
                <a:latin typeface="Arial" panose="020B0604020202020204" pitchFamily="34" charset="0"/>
                <a:cs typeface="Arial" panose="020B0604020202020204" pitchFamily="34" charset="0"/>
              </a:rPr>
              <a:t>You must bring </a:t>
            </a:r>
            <a:r>
              <a:rPr lang="en-US" altLang="en-US" sz="2400" dirty="0">
                <a:latin typeface="Arial" panose="020B0604020202020204" pitchFamily="34" charset="0"/>
                <a:cs typeface="Arial" panose="020B0604020202020204" pitchFamily="34" charset="0"/>
              </a:rPr>
              <a:t>(if needed):</a:t>
            </a:r>
          </a:p>
          <a:p>
            <a:pPr lvl="1">
              <a:defRPr/>
            </a:pPr>
            <a:r>
              <a:rPr lang="en-US" altLang="en-US" dirty="0">
                <a:latin typeface="Arial" panose="020B0604020202020204" pitchFamily="34" charset="0"/>
                <a:cs typeface="Arial" panose="020B0604020202020204" pitchFamily="34" charset="0"/>
              </a:rPr>
              <a:t>Laptop(s)</a:t>
            </a:r>
          </a:p>
          <a:p>
            <a:pPr lvl="1">
              <a:defRPr/>
            </a:pPr>
            <a:r>
              <a:rPr lang="en-US" altLang="en-US" dirty="0">
                <a:latin typeface="Arial" panose="020B0604020202020204" pitchFamily="34" charset="0"/>
                <a:cs typeface="Arial" panose="020B0604020202020204" pitchFamily="34" charset="0"/>
              </a:rPr>
              <a:t>Projector</a:t>
            </a:r>
          </a:p>
          <a:p>
            <a:pPr marL="0" indent="0">
              <a:buNone/>
              <a:defRPr/>
            </a:pPr>
            <a:endParaRPr lang="en-US" altLang="en-US" sz="2400" dirty="0">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Recommended:  </a:t>
            </a:r>
            <a:r>
              <a:rPr lang="en-US" altLang="en-US" sz="2400" dirty="0">
                <a:latin typeface="Arial" panose="020B0604020202020204" pitchFamily="34" charset="0"/>
                <a:cs typeface="Arial" panose="020B0604020202020204" pitchFamily="34" charset="0"/>
              </a:rPr>
              <a:t>additional power strips	</a:t>
            </a:r>
          </a:p>
          <a:p>
            <a:pPr>
              <a:defRPr/>
            </a:pPr>
            <a:endParaRPr lang="en-US" altLang="en-US" sz="1600" dirty="0">
              <a:latin typeface="Arial" panose="020B0604020202020204" pitchFamily="34" charset="0"/>
              <a:cs typeface="Arial" panose="020B0604020202020204" pitchFamily="34" charset="0"/>
            </a:endParaRPr>
          </a:p>
        </p:txBody>
      </p:sp>
      <p:pic>
        <p:nvPicPr>
          <p:cNvPr id="4710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4958" y="1853487"/>
            <a:ext cx="3441246" cy="308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tar: 5 Points 1">
            <a:extLst>
              <a:ext uri="{FF2B5EF4-FFF2-40B4-BE49-F238E27FC236}">
                <a16:creationId xmlns:a16="http://schemas.microsoft.com/office/drawing/2014/main" id="{D65AFDDD-E81E-7598-5E6C-57349BAB9B08}"/>
              </a:ext>
            </a:extLst>
          </p:cNvPr>
          <p:cNvSpPr/>
          <p:nvPr/>
        </p:nvSpPr>
        <p:spPr>
          <a:xfrm>
            <a:off x="1071657" y="3390900"/>
            <a:ext cx="639644" cy="6381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94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0" b="20"/>
          <a:stretch/>
        </p:blipFill>
        <p:spPr bwMode="auto">
          <a:xfrm>
            <a:off x="7505009" y="2339904"/>
            <a:ext cx="4013852" cy="2674857"/>
          </a:xfrm>
          <a:prstGeom prst="ellipse">
            <a:avLst/>
          </a:prstGeom>
          <a:ln>
            <a:noFill/>
          </a:ln>
          <a:effectLst>
            <a:softEdge rad="112500"/>
          </a:effectLst>
        </p:spPr>
      </p:pic>
      <p:sp>
        <p:nvSpPr>
          <p:cNvPr id="46084" name="Title 1"/>
          <p:cNvSpPr>
            <a:spLocks noGrp="1"/>
          </p:cNvSpPr>
          <p:nvPr>
            <p:ph type="title"/>
          </p:nvPr>
        </p:nvSpPr>
        <p:spPr>
          <a:xfrm>
            <a:off x="971675" y="91273"/>
            <a:ext cx="7886700" cy="1325563"/>
          </a:xfrm>
        </p:spPr>
        <p:txBody>
          <a:bodyPr/>
          <a:lstStyle/>
          <a:p>
            <a:pPr eaLnBrk="1" hangingPunct="1"/>
            <a:r>
              <a:rPr lang="en-US" altLang="en-US" dirty="0"/>
              <a:t>Evaluations</a:t>
            </a:r>
          </a:p>
        </p:txBody>
      </p:sp>
      <p:sp>
        <p:nvSpPr>
          <p:cNvPr id="45059" name="Content Placeholder 2"/>
          <p:cNvSpPr>
            <a:spLocks noGrp="1"/>
          </p:cNvSpPr>
          <p:nvPr>
            <p:ph idx="1"/>
          </p:nvPr>
        </p:nvSpPr>
        <p:spPr>
          <a:xfrm>
            <a:off x="1151289" y="1728002"/>
            <a:ext cx="5951621" cy="3886200"/>
          </a:xfrm>
        </p:spPr>
        <p:txBody>
          <a:bodyPr rtlCol="0">
            <a:normAutofit fontScale="92500"/>
          </a:bodyPr>
          <a:lstStyle/>
          <a:p>
            <a:pPr eaLnBrk="1" hangingPunct="1">
              <a:defRPr/>
            </a:pPr>
            <a:r>
              <a:rPr lang="en-US" altLang="en-US" dirty="0">
                <a:latin typeface="Arial" panose="020B0604020202020204" pitchFamily="34" charset="0"/>
                <a:cs typeface="Arial" panose="020B0604020202020204" pitchFamily="34" charset="0"/>
              </a:rPr>
              <a:t>Online-Based Survey </a:t>
            </a: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Will be launched Thursday morning</a:t>
            </a: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Encourage participation</a:t>
            </a:r>
          </a:p>
          <a:p>
            <a:pPr eaLnBrk="1" hangingPunct="1">
              <a:defRPr/>
            </a:pPr>
            <a:endParaRPr lang="en-US" altLang="en-US" dirty="0">
              <a:latin typeface="Arial" panose="020B0604020202020204" pitchFamily="34" charset="0"/>
              <a:cs typeface="Arial" panose="020B0604020202020204" pitchFamily="34" charset="0"/>
            </a:endParaRPr>
          </a:p>
          <a:p>
            <a:pPr eaLnBrk="1" hangingPunct="1">
              <a:defRPr/>
            </a:pPr>
            <a:r>
              <a:rPr lang="en-US" altLang="en-US" dirty="0">
                <a:latin typeface="Arial" panose="020B0604020202020204" pitchFamily="34" charset="0"/>
                <a:cs typeface="Arial" panose="020B0604020202020204" pitchFamily="34" charset="0"/>
              </a:rPr>
              <a:t>The data is used to guide next year.</a:t>
            </a:r>
          </a:p>
        </p:txBody>
      </p:sp>
      <p:sp>
        <p:nvSpPr>
          <p:cNvPr id="2" name="TextBox 1">
            <a:extLst>
              <a:ext uri="{FF2B5EF4-FFF2-40B4-BE49-F238E27FC236}">
                <a16:creationId xmlns:a16="http://schemas.microsoft.com/office/drawing/2014/main" id="{3EAC7B24-2C32-43F5-38C5-6ED9EB30FB3B}"/>
              </a:ext>
            </a:extLst>
          </p:cNvPr>
          <p:cNvSpPr txBox="1"/>
          <p:nvPr/>
        </p:nvSpPr>
        <p:spPr>
          <a:xfrm>
            <a:off x="8110716" y="5014761"/>
            <a:ext cx="3581400" cy="230832"/>
          </a:xfrm>
          <a:prstGeom prst="rect">
            <a:avLst/>
          </a:prstGeom>
          <a:noFill/>
        </p:spPr>
        <p:txBody>
          <a:bodyPr wrap="square" rtlCol="0">
            <a:spAutoFit/>
          </a:bodyPr>
          <a:lstStyle/>
          <a:p>
            <a:r>
              <a:rPr lang="en-US" sz="900" dirty="0">
                <a:hlinkClick r:id="rId4" tooltip="https://www.picpedia.org/chalkboard/e/evaluation.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427770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tx1"/>
                </a:solidFill>
              </a:rPr>
              <a:t>Questions or Discussion?</a:t>
            </a:r>
          </a:p>
        </p:txBody>
      </p:sp>
    </p:spTree>
    <p:extLst>
      <p:ext uri="{BB962C8B-B14F-4D97-AF65-F5344CB8AC3E}">
        <p14:creationId xmlns:p14="http://schemas.microsoft.com/office/powerpoint/2010/main" val="261765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a:xfrm>
            <a:off x="5005388" y="4498975"/>
            <a:ext cx="3429000" cy="685800"/>
          </a:xfrm>
        </p:spPr>
        <p:txBody>
          <a:bodyPr>
            <a:normAutofit fontScale="90000"/>
          </a:bodyPr>
          <a:lstStyle/>
          <a:p>
            <a:pPr eaLnBrk="1" hangingPunct="1"/>
            <a:r>
              <a:rPr lang="en-US" altLang="en-US">
                <a:latin typeface="Arial" panose="020B0604020202020204" pitchFamily="34" charset="0"/>
                <a:cs typeface="Arial" panose="020B0604020202020204" pitchFamily="34" charset="0"/>
              </a:rPr>
              <a:t>Questions?</a:t>
            </a:r>
          </a:p>
        </p:txBody>
      </p:sp>
      <p:sp>
        <p:nvSpPr>
          <p:cNvPr id="48130" name="Content Placeholder 2"/>
          <p:cNvSpPr>
            <a:spLocks noGrp="1"/>
          </p:cNvSpPr>
          <p:nvPr>
            <p:ph idx="1"/>
          </p:nvPr>
        </p:nvSpPr>
        <p:spPr>
          <a:xfrm>
            <a:off x="1814514" y="1620839"/>
            <a:ext cx="8455025" cy="3500437"/>
          </a:xfrm>
        </p:spPr>
        <p:txBody>
          <a:bodyPr/>
          <a:lstStyle/>
          <a:p>
            <a:pPr eaLnBrk="1" hangingPunct="1"/>
            <a:endParaRPr lang="en-US" altLang="en-US">
              <a:latin typeface="Arial" panose="020B0604020202020204" pitchFamily="34" charset="0"/>
              <a:cs typeface="Arial" panose="020B0604020202020204" pitchFamily="34" charset="0"/>
            </a:endParaRPr>
          </a:p>
          <a:p>
            <a:pPr eaLnBrk="1" hangingPunct="1"/>
            <a:endParaRPr lang="en-US" altLang="en-US">
              <a:latin typeface="Arial" panose="020B0604020202020204" pitchFamily="34" charset="0"/>
              <a:cs typeface="Arial" panose="020B0604020202020204" pitchFamily="34" charset="0"/>
            </a:endParaRPr>
          </a:p>
        </p:txBody>
      </p:sp>
      <p:pic>
        <p:nvPicPr>
          <p:cNvPr id="48132" name="Picture 4" descr="PLN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1225" y="1862138"/>
            <a:ext cx="51816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17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a:xfrm>
            <a:off x="717232" y="0"/>
            <a:ext cx="11027727" cy="1228387"/>
          </a:xfrm>
        </p:spPr>
        <p:txBody>
          <a:bodyPr/>
          <a:lstStyle/>
          <a:p>
            <a:pPr eaLnBrk="1" hangingPunct="1"/>
            <a:r>
              <a:rPr lang="en-US" altLang="en-US" dirty="0"/>
              <a:t>Mission &amp; Purpose of PLN</a:t>
            </a:r>
          </a:p>
        </p:txBody>
      </p:sp>
      <p:sp>
        <p:nvSpPr>
          <p:cNvPr id="2" name="Content Placeholder 1"/>
          <p:cNvSpPr>
            <a:spLocks noGrp="1"/>
          </p:cNvSpPr>
          <p:nvPr>
            <p:ph idx="1"/>
          </p:nvPr>
        </p:nvSpPr>
        <p:spPr>
          <a:xfrm>
            <a:off x="3850640" y="1380787"/>
            <a:ext cx="7995920" cy="5294333"/>
          </a:xfrm>
        </p:spPr>
        <p:txBody>
          <a:bodyPr rtlCol="0">
            <a:normAutofit fontScale="92500" lnSpcReduction="10000"/>
          </a:bodyPr>
          <a:lstStyle/>
          <a:p>
            <a:pPr marL="0" indent="0">
              <a:buNone/>
              <a:defRPr/>
            </a:pPr>
            <a:r>
              <a:rPr lang="en-US" b="1" dirty="0">
                <a:latin typeface="Arial" panose="020B0604020202020204" pitchFamily="34" charset="0"/>
                <a:cs typeface="Arial" panose="020B0604020202020204" pitchFamily="34" charset="0"/>
              </a:rPr>
              <a:t>Our Mission</a:t>
            </a:r>
          </a:p>
          <a:p>
            <a:pPr marL="0" indent="0">
              <a:lnSpc>
                <a:spcPct val="120000"/>
              </a:lnSpc>
              <a:buNone/>
              <a:defRPr/>
            </a:pPr>
            <a:r>
              <a:rPr lang="en-US" dirty="0">
                <a:latin typeface="Arial" panose="020B0604020202020204" pitchFamily="34" charset="0"/>
                <a:cs typeface="Arial" panose="020B0604020202020204" pitchFamily="34" charset="0"/>
              </a:rPr>
              <a:t>To foster and strengthen Extension education programming throughout the southern region by:</a:t>
            </a:r>
          </a:p>
          <a:p>
            <a:pPr marL="0" indent="0">
              <a:lnSpc>
                <a:spcPct val="120000"/>
              </a:lnSpc>
              <a:buNone/>
              <a:defRPr/>
            </a:pPr>
            <a:endParaRPr lang="en-US" dirty="0">
              <a:latin typeface="Arial" panose="020B0604020202020204" pitchFamily="34" charset="0"/>
              <a:cs typeface="Arial" panose="020B0604020202020204" pitchFamily="34" charset="0"/>
            </a:endParaRPr>
          </a:p>
          <a:p>
            <a:pPr>
              <a:lnSpc>
                <a:spcPct val="120000"/>
              </a:lnSpc>
              <a:defRPr/>
            </a:pPr>
            <a:r>
              <a:rPr lang="en-US" dirty="0">
                <a:latin typeface="Arial" panose="020B0604020202020204" pitchFamily="34" charset="0"/>
                <a:cs typeface="Arial" panose="020B0604020202020204" pitchFamily="34" charset="0"/>
              </a:rPr>
              <a:t>Promoting multistate cooperation</a:t>
            </a:r>
          </a:p>
          <a:p>
            <a:pPr>
              <a:lnSpc>
                <a:spcPct val="120000"/>
              </a:lnSpc>
              <a:defRPr/>
            </a:pPr>
            <a:endParaRPr lang="en-US" dirty="0">
              <a:latin typeface="Arial" panose="020B0604020202020204" pitchFamily="34" charset="0"/>
              <a:cs typeface="Arial" panose="020B0604020202020204" pitchFamily="34" charset="0"/>
            </a:endParaRPr>
          </a:p>
          <a:p>
            <a:pPr>
              <a:lnSpc>
                <a:spcPct val="120000"/>
              </a:lnSpc>
              <a:defRPr/>
            </a:pPr>
            <a:r>
              <a:rPr lang="en-US" dirty="0">
                <a:latin typeface="Arial" panose="020B0604020202020204" pitchFamily="34" charset="0"/>
                <a:cs typeface="Arial" panose="020B0604020202020204" pitchFamily="34" charset="0"/>
              </a:rPr>
              <a:t>Anticipating emerging program issues and needs </a:t>
            </a:r>
          </a:p>
          <a:p>
            <a:pPr>
              <a:lnSpc>
                <a:spcPct val="120000"/>
              </a:lnSpc>
              <a:defRPr/>
            </a:pPr>
            <a:endParaRPr lang="en-US" dirty="0">
              <a:latin typeface="Arial" panose="020B0604020202020204" pitchFamily="34" charset="0"/>
              <a:cs typeface="Arial" panose="020B0604020202020204" pitchFamily="34" charset="0"/>
            </a:endParaRPr>
          </a:p>
          <a:p>
            <a:pPr>
              <a:lnSpc>
                <a:spcPct val="120000"/>
              </a:lnSpc>
              <a:defRPr/>
            </a:pPr>
            <a:r>
              <a:rPr lang="en-US" dirty="0">
                <a:latin typeface="Arial" panose="020B0604020202020204" pitchFamily="34" charset="0"/>
                <a:cs typeface="Arial" panose="020B0604020202020204" pitchFamily="34" charset="0"/>
              </a:rPr>
              <a:t>Implementing action processes to address them in a timely manner</a:t>
            </a:r>
          </a:p>
          <a:p>
            <a:pPr>
              <a:defRPr/>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60588" y="4204116"/>
            <a:ext cx="2147502" cy="142549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256318" y="1380787"/>
            <a:ext cx="2147502" cy="1425497"/>
          </a:xfrm>
          <a:prstGeom prst="rect">
            <a:avLst/>
          </a:prstGeom>
          <a:ln>
            <a:noFill/>
          </a:ln>
          <a:effectLst>
            <a:outerShdw blurRad="292100" dist="139700" dir="2700000" algn="tl" rotWithShape="0">
              <a:srgbClr val="333333">
                <a:alpha val="65000"/>
              </a:srgbClr>
            </a:outerShdw>
          </a:effectLst>
        </p:spPr>
      </p:pic>
      <p:pic>
        <p:nvPicPr>
          <p:cNvPr id="18438" name="Picture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6254" y="2646045"/>
            <a:ext cx="2056788" cy="182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17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860355" y="101630"/>
            <a:ext cx="9850051" cy="1138774"/>
          </a:xfrm>
        </p:spPr>
        <p:txBody>
          <a:bodyPr>
            <a:normAutofit/>
          </a:bodyPr>
          <a:lstStyle/>
          <a:p>
            <a:pPr algn="l"/>
            <a:r>
              <a:rPr lang="en-US" altLang="en-US" sz="4000" dirty="0"/>
              <a:t>Promoting Cross-Committee Efforts</a:t>
            </a:r>
          </a:p>
        </p:txBody>
      </p:sp>
      <p:sp>
        <p:nvSpPr>
          <p:cNvPr id="2" name="Content Placeholder 1"/>
          <p:cNvSpPr>
            <a:spLocks noGrp="1"/>
          </p:cNvSpPr>
          <p:nvPr>
            <p:ph idx="1"/>
          </p:nvPr>
        </p:nvSpPr>
        <p:spPr>
          <a:xfrm>
            <a:off x="343521" y="1612887"/>
            <a:ext cx="7459360" cy="3152154"/>
          </a:xfrm>
        </p:spPr>
        <p:txBody>
          <a:bodyPr>
            <a:normAutofit/>
          </a:bodyPr>
          <a:lstStyle/>
          <a:p>
            <a:pPr>
              <a:defRPr/>
            </a:pPr>
            <a:r>
              <a:rPr lang="en-US" dirty="0">
                <a:latin typeface="Arial" panose="020B0604020202020204" pitchFamily="34" charset="0"/>
                <a:cs typeface="Arial" panose="020B0604020202020204" pitchFamily="34" charset="0"/>
              </a:rPr>
              <a:t>Share agendas with other committee leaders ahead of time</a:t>
            </a:r>
          </a:p>
          <a:p>
            <a:pPr marL="0" indent="0">
              <a:buNone/>
              <a:defRPr/>
            </a:pP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3"/>
              </a:rPr>
              <a:t>splc-regional-chair@lists.msstate.edu</a:t>
            </a:r>
            <a:r>
              <a:rPr lang="en-US" dirty="0">
                <a:latin typeface="Arial" panose="020B0604020202020204" pitchFamily="34" charset="0"/>
                <a:cs typeface="Arial" panose="020B0604020202020204" pitchFamily="34" charset="0"/>
              </a:rPr>
              <a:t> </a:t>
            </a:r>
          </a:p>
          <a:p>
            <a:pPr marL="0" indent="0">
              <a:buNone/>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Look for common topics for cross-committee collaboration</a:t>
            </a:r>
            <a:endParaRPr lang="en-US" dirty="0">
              <a:solidFill>
                <a:srgbClr val="0070C0"/>
              </a:solidFill>
              <a:latin typeface="Arial" panose="020B0604020202020204" pitchFamily="34" charset="0"/>
              <a:cs typeface="Arial" panose="020B0604020202020204" pitchFamily="34" charset="0"/>
            </a:endParaRPr>
          </a:p>
        </p:txBody>
      </p:sp>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9062" y="1396386"/>
            <a:ext cx="3434458" cy="428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8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62561" y="320426"/>
            <a:ext cx="11744960" cy="685800"/>
          </a:xfrm>
        </p:spPr>
        <p:txBody>
          <a:bodyPr>
            <a:normAutofit/>
          </a:bodyPr>
          <a:lstStyle/>
          <a:p>
            <a:pPr eaLnBrk="1" hangingPunct="1"/>
            <a:r>
              <a:rPr lang="en-US" altLang="en-US" sz="3600" dirty="0">
                <a:latin typeface="Arial" panose="020B0604020202020204" pitchFamily="34" charset="0"/>
                <a:cs typeface="Arial" panose="020B0604020202020204" pitchFamily="34" charset="0"/>
              </a:rPr>
              <a:t>Pre-Conference</a:t>
            </a:r>
            <a:endParaRPr lang="en-US" altLang="en-US" sz="3600" dirty="0">
              <a:highlight>
                <a:srgbClr val="FFFF00"/>
              </a:highlight>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id="{CE5BEA6A-4329-4036-0AB2-36D23EE747EC}"/>
              </a:ext>
            </a:extLst>
          </p:cNvPr>
          <p:cNvSpPr>
            <a:spLocks noGrp="1"/>
          </p:cNvSpPr>
          <p:nvPr>
            <p:ph idx="1"/>
          </p:nvPr>
        </p:nvSpPr>
        <p:spPr>
          <a:xfrm>
            <a:off x="817880" y="1358265"/>
            <a:ext cx="8051800" cy="4351338"/>
          </a:xfrm>
        </p:spPr>
        <p:txBody>
          <a:bodyPr>
            <a:normAutofit lnSpcReduction="10000"/>
          </a:bodyPr>
          <a:lstStyle/>
          <a:p>
            <a:pPr marL="0" indent="0" algn="l" fontAlgn="base">
              <a:lnSpc>
                <a:spcPct val="110000"/>
              </a:lnSpc>
              <a:spcBef>
                <a:spcPts val="0"/>
              </a:spcBef>
              <a:buNone/>
            </a:pPr>
            <a:r>
              <a:rPr lang="en-US" b="1" i="1" dirty="0">
                <a:solidFill>
                  <a:srgbClr val="000000"/>
                </a:solidFill>
                <a:effectLst/>
                <a:latin typeface="inherit"/>
              </a:rPr>
              <a:t>Treating Your Employees Like Volunteers </a:t>
            </a:r>
          </a:p>
          <a:p>
            <a:pPr marL="0" indent="0" algn="l" fontAlgn="base">
              <a:lnSpc>
                <a:spcPct val="110000"/>
              </a:lnSpc>
              <a:spcBef>
                <a:spcPts val="0"/>
              </a:spcBef>
              <a:buNone/>
            </a:pPr>
            <a:r>
              <a:rPr lang="en-US" b="1" i="1" dirty="0">
                <a:solidFill>
                  <a:srgbClr val="000000"/>
                </a:solidFill>
                <a:latin typeface="inherit"/>
              </a:rPr>
              <a:t>  </a:t>
            </a:r>
            <a:r>
              <a:rPr lang="en-US" b="1" i="1" dirty="0">
                <a:solidFill>
                  <a:srgbClr val="000000"/>
                </a:solidFill>
                <a:effectLst/>
                <a:latin typeface="inherit"/>
              </a:rPr>
              <a:t>(and Your Volunteers Like Employees): </a:t>
            </a:r>
          </a:p>
          <a:p>
            <a:pPr marL="0" indent="0" algn="l" fontAlgn="base">
              <a:lnSpc>
                <a:spcPct val="110000"/>
              </a:lnSpc>
              <a:spcBef>
                <a:spcPts val="0"/>
              </a:spcBef>
              <a:buNone/>
            </a:pPr>
            <a:r>
              <a:rPr lang="en-US" b="1" i="1" dirty="0">
                <a:solidFill>
                  <a:srgbClr val="000000"/>
                </a:solidFill>
                <a:effectLst/>
                <a:latin typeface="inherit"/>
              </a:rPr>
              <a:t>Why and how to apply the principles of leading  </a:t>
            </a:r>
          </a:p>
          <a:p>
            <a:pPr marL="0" indent="0" algn="l" fontAlgn="base">
              <a:lnSpc>
                <a:spcPct val="110000"/>
              </a:lnSpc>
              <a:spcBef>
                <a:spcPts val="0"/>
              </a:spcBef>
              <a:buNone/>
            </a:pPr>
            <a:r>
              <a:rPr lang="en-US" b="1" i="1" dirty="0">
                <a:solidFill>
                  <a:srgbClr val="000000"/>
                </a:solidFill>
                <a:latin typeface="inherit"/>
              </a:rPr>
              <a:t>  </a:t>
            </a:r>
            <a:r>
              <a:rPr lang="en-US" b="1" i="1" dirty="0">
                <a:solidFill>
                  <a:srgbClr val="000000"/>
                </a:solidFill>
                <a:effectLst/>
                <a:latin typeface="inherit"/>
              </a:rPr>
              <a:t> volunteers to the paid workforce</a:t>
            </a:r>
          </a:p>
          <a:p>
            <a:pPr algn="l" fontAlgn="base"/>
            <a:endParaRPr lang="en-US" sz="2400" b="1" i="0" dirty="0">
              <a:solidFill>
                <a:srgbClr val="000000"/>
              </a:solidFill>
              <a:effectLst/>
              <a:latin typeface="inherit"/>
            </a:endParaRPr>
          </a:p>
          <a:p>
            <a:pPr marL="0" indent="0" algn="l" fontAlgn="base">
              <a:buNone/>
            </a:pPr>
            <a:r>
              <a:rPr lang="en-US" sz="2400" b="1" i="0" dirty="0">
                <a:solidFill>
                  <a:srgbClr val="000000"/>
                </a:solidFill>
                <a:effectLst/>
                <a:latin typeface="Segoe"/>
              </a:rPr>
              <a:t>Pre-Conference: </a:t>
            </a:r>
          </a:p>
          <a:p>
            <a:pPr marL="0" indent="0" algn="l" fontAlgn="base">
              <a:buNone/>
            </a:pPr>
            <a:r>
              <a:rPr lang="en-US" sz="2400" b="0" i="0" dirty="0">
                <a:solidFill>
                  <a:srgbClr val="000000"/>
                </a:solidFill>
                <a:effectLst/>
                <a:latin typeface="Segoe"/>
              </a:rPr>
              <a:t>Thursday, August 17, 3PM - 4:30PM ET/2PM - 3:30PM CT</a:t>
            </a:r>
            <a:br>
              <a:rPr lang="en-US" sz="2400" b="0" i="0" dirty="0">
                <a:solidFill>
                  <a:srgbClr val="000000"/>
                </a:solidFill>
                <a:effectLst/>
                <a:latin typeface="Segoe"/>
              </a:rPr>
            </a:br>
            <a:br>
              <a:rPr lang="en-US" sz="2400" b="0" i="0" dirty="0">
                <a:solidFill>
                  <a:srgbClr val="000000"/>
                </a:solidFill>
                <a:effectLst/>
                <a:latin typeface="Segoe"/>
              </a:rPr>
            </a:br>
            <a:r>
              <a:rPr lang="en-US" sz="2400" b="1" i="0" dirty="0">
                <a:solidFill>
                  <a:srgbClr val="000000"/>
                </a:solidFill>
                <a:effectLst/>
                <a:latin typeface="Segoe"/>
              </a:rPr>
              <a:t>Post Conference: </a:t>
            </a:r>
          </a:p>
          <a:p>
            <a:pPr marL="0" indent="0" algn="l" fontAlgn="base">
              <a:buNone/>
            </a:pPr>
            <a:r>
              <a:rPr lang="en-US" sz="2400" b="0" i="0" dirty="0">
                <a:solidFill>
                  <a:srgbClr val="000000"/>
                </a:solidFill>
                <a:effectLst/>
                <a:latin typeface="Segoe"/>
              </a:rPr>
              <a:t>Thursday, August 31, 3PM - 4:30PM ET/2PM - 3:30PM CT</a:t>
            </a:r>
          </a:p>
          <a:p>
            <a:endParaRPr lang="en-US" dirty="0"/>
          </a:p>
        </p:txBody>
      </p:sp>
      <p:sp>
        <p:nvSpPr>
          <p:cNvPr id="9" name="TextBox 8">
            <a:extLst>
              <a:ext uri="{FF2B5EF4-FFF2-40B4-BE49-F238E27FC236}">
                <a16:creationId xmlns:a16="http://schemas.microsoft.com/office/drawing/2014/main" id="{0D997117-5E56-94E8-F827-2720C36AC10D}"/>
              </a:ext>
            </a:extLst>
          </p:cNvPr>
          <p:cNvSpPr txBox="1"/>
          <p:nvPr/>
        </p:nvSpPr>
        <p:spPr>
          <a:xfrm>
            <a:off x="9091951" y="4488409"/>
            <a:ext cx="3047933" cy="923330"/>
          </a:xfrm>
          <a:prstGeom prst="rect">
            <a:avLst/>
          </a:prstGeom>
          <a:noFill/>
        </p:spPr>
        <p:txBody>
          <a:bodyPr wrap="square">
            <a:spAutoFit/>
          </a:bodyPr>
          <a:lstStyle/>
          <a:p>
            <a:r>
              <a:rPr lang="en-US" b="1" i="0" dirty="0">
                <a:solidFill>
                  <a:srgbClr val="000000"/>
                </a:solidFill>
                <a:effectLst/>
                <a:latin typeface="Segoe"/>
              </a:rPr>
              <a:t>Tom Davidson</a:t>
            </a:r>
            <a:br>
              <a:rPr lang="en-US" dirty="0"/>
            </a:br>
            <a:r>
              <a:rPr lang="en-US" b="0" i="0" dirty="0">
                <a:solidFill>
                  <a:srgbClr val="000000"/>
                </a:solidFill>
                <a:effectLst/>
                <a:latin typeface="Segoe"/>
              </a:rPr>
              <a:t>Leadership Nature</a:t>
            </a:r>
            <a:br>
              <a:rPr lang="en-US" dirty="0"/>
            </a:br>
            <a:r>
              <a:rPr lang="en-US" b="0" i="0" dirty="0">
                <a:solidFill>
                  <a:srgbClr val="000000"/>
                </a:solidFill>
                <a:effectLst/>
                <a:latin typeface="Gill Sans"/>
                <a:hlinkClick r:id="rId3"/>
              </a:rPr>
              <a:t>http://leadershipnature.com/</a:t>
            </a:r>
            <a:endParaRPr lang="en-US" dirty="0"/>
          </a:p>
        </p:txBody>
      </p:sp>
      <p:pic>
        <p:nvPicPr>
          <p:cNvPr id="10" name="Picture 2">
            <a:extLst>
              <a:ext uri="{FF2B5EF4-FFF2-40B4-BE49-F238E27FC236}">
                <a16:creationId xmlns:a16="http://schemas.microsoft.com/office/drawing/2014/main" id="{F42DEE00-86FA-AC73-8642-3AC9B2115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1951" y="1759585"/>
            <a:ext cx="1980904" cy="24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8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altLang="en-US" dirty="0"/>
              <a:t>Conference Highlights:  Monday </a:t>
            </a:r>
          </a:p>
        </p:txBody>
      </p:sp>
      <p:sp>
        <p:nvSpPr>
          <p:cNvPr id="5" name="Content Placeholder 4"/>
          <p:cNvSpPr>
            <a:spLocks noGrp="1"/>
          </p:cNvSpPr>
          <p:nvPr>
            <p:ph idx="1"/>
          </p:nvPr>
        </p:nvSpPr>
        <p:spPr>
          <a:xfrm>
            <a:off x="665480" y="1409065"/>
            <a:ext cx="11445240" cy="4351338"/>
          </a:xfrm>
        </p:spPr>
        <p:txBody>
          <a:bodyPr/>
          <a:lstStyle/>
          <a:p>
            <a:r>
              <a:rPr lang="en-US" dirty="0"/>
              <a:t>3:00  PLC Meeting w/ Committee Chairs &amp; Vice-Chairs</a:t>
            </a:r>
          </a:p>
          <a:p>
            <a:endParaRPr lang="en-US" dirty="0"/>
          </a:p>
          <a:p>
            <a:endParaRPr lang="en-US" dirty="0"/>
          </a:p>
          <a:p>
            <a:r>
              <a:rPr lang="en-US" dirty="0"/>
              <a:t>5:00  Newcomer Orientation:  Chairs/Vice Chairs Attend</a:t>
            </a:r>
          </a:p>
          <a:p>
            <a:pPr lvl="4"/>
            <a:r>
              <a:rPr lang="en-US" sz="2800" dirty="0"/>
              <a:t>Bring copies of committee agendas</a:t>
            </a:r>
          </a:p>
          <a:p>
            <a:pPr lvl="4"/>
            <a:r>
              <a:rPr lang="en-US" sz="2800" dirty="0"/>
              <a:t>List of newcomers will be sent to you in mid-August</a:t>
            </a:r>
          </a:p>
          <a:p>
            <a:pPr lvl="4"/>
            <a:endParaRPr lang="en-US" dirty="0"/>
          </a:p>
          <a:p>
            <a:r>
              <a:rPr lang="en-US" dirty="0"/>
              <a:t>6:15  Dinner with Newcomers-Encouraged!</a:t>
            </a:r>
          </a:p>
          <a:p>
            <a:endParaRPr lang="en-US" dirty="0"/>
          </a:p>
          <a:p>
            <a:endParaRPr lang="en-US" dirty="0"/>
          </a:p>
        </p:txBody>
      </p:sp>
    </p:spTree>
    <p:extLst>
      <p:ext uri="{BB962C8B-B14F-4D97-AF65-F5344CB8AC3E}">
        <p14:creationId xmlns:p14="http://schemas.microsoft.com/office/powerpoint/2010/main" val="112324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551952" y="239686"/>
            <a:ext cx="11050767" cy="685800"/>
          </a:xfrm>
        </p:spPr>
        <p:txBody>
          <a:bodyPr/>
          <a:lstStyle/>
          <a:p>
            <a:pPr eaLnBrk="1" hangingPunct="1"/>
            <a:r>
              <a:rPr lang="en-US" altLang="en-US" sz="3200" dirty="0">
                <a:latin typeface="Arial" panose="020B0604020202020204" pitchFamily="34" charset="0"/>
                <a:cs typeface="Arial" panose="020B0604020202020204" pitchFamily="34" charset="0"/>
              </a:rPr>
              <a:t>Conference Highlights:  Tuesday</a:t>
            </a:r>
          </a:p>
        </p:txBody>
      </p:sp>
      <p:sp>
        <p:nvSpPr>
          <p:cNvPr id="6148" name="Content Placeholder 2"/>
          <p:cNvSpPr>
            <a:spLocks noGrp="1"/>
          </p:cNvSpPr>
          <p:nvPr>
            <p:ph idx="1"/>
          </p:nvPr>
        </p:nvSpPr>
        <p:spPr>
          <a:xfrm>
            <a:off x="551953" y="1386193"/>
            <a:ext cx="7758927" cy="3671279"/>
          </a:xfrm>
        </p:spPr>
        <p:txBody>
          <a:bodyPr rtlCol="0">
            <a:noAutofit/>
          </a:bodyPr>
          <a:lstStyle/>
          <a:p>
            <a:pPr>
              <a:defRPr/>
            </a:pPr>
            <a:r>
              <a:rPr lang="en-US" i="0" dirty="0">
                <a:effectLst/>
                <a:latin typeface="Arial" panose="020B0604020202020204" pitchFamily="34" charset="0"/>
                <a:cs typeface="Arial" panose="020B0604020202020204" pitchFamily="34" charset="0"/>
              </a:rPr>
              <a:t>Keynote:  </a:t>
            </a:r>
          </a:p>
          <a:p>
            <a:pPr marL="914400" lvl="2" indent="0">
              <a:buNone/>
              <a:defRPr/>
            </a:pPr>
            <a:r>
              <a:rPr lang="en-US" sz="2800" dirty="0">
                <a:latin typeface="Arial" panose="020B0604020202020204" pitchFamily="34" charset="0"/>
                <a:cs typeface="Arial" panose="020B0604020202020204" pitchFamily="34" charset="0"/>
              </a:rPr>
              <a:t>Mansfield Key, III  </a:t>
            </a:r>
          </a:p>
          <a:p>
            <a:pPr marL="914400" lvl="2" indent="0">
              <a:buNone/>
              <a:defRPr/>
            </a:pPr>
            <a:r>
              <a:rPr lang="en-US" sz="2800" i="0" dirty="0">
                <a:effectLst/>
                <a:latin typeface="Arial" panose="020B0604020202020204" pitchFamily="34" charset="0"/>
                <a:cs typeface="Arial" panose="020B0604020202020204" pitchFamily="34" charset="0"/>
              </a:rPr>
              <a:t>"Ole Pete Key"</a:t>
            </a:r>
            <a:br>
              <a:rPr lang="en-US" sz="2800" dirty="0">
                <a:latin typeface="Arial" panose="020B0604020202020204" pitchFamily="34" charset="0"/>
                <a:cs typeface="Arial" panose="020B0604020202020204" pitchFamily="34" charset="0"/>
              </a:rPr>
            </a:br>
            <a:r>
              <a:rPr lang="en-US" sz="2800" i="0" dirty="0">
                <a:effectLst/>
                <a:latin typeface="Arial" panose="020B0604020202020204" pitchFamily="34" charset="0"/>
                <a:cs typeface="Arial" panose="020B0604020202020204" pitchFamily="34" charset="0"/>
              </a:rPr>
              <a:t>Leading Growth Development Strategist; International Motivational Speaker</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Awards</a:t>
            </a:r>
          </a:p>
          <a:p>
            <a:pPr>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Committee Night Out</a:t>
            </a:r>
          </a:p>
          <a:p>
            <a:pPr marL="114300" indent="0">
              <a:buNone/>
              <a:defRPr/>
            </a:pPr>
            <a:endParaRPr lang="en-US" dirty="0">
              <a:latin typeface="Arial" panose="020B0604020202020204" pitchFamily="34" charset="0"/>
              <a:cs typeface="Arial" panose="020B0604020202020204" pitchFamily="34" charset="0"/>
            </a:endParaRPr>
          </a:p>
          <a:p>
            <a:pPr lvl="1">
              <a:defRPr/>
            </a:pPr>
            <a:endParaRPr lang="en-US" sz="2800" dirty="0">
              <a:latin typeface="Arial" panose="020B0604020202020204" pitchFamily="34" charset="0"/>
              <a:cs typeface="Arial" panose="020B0604020202020204" pitchFamily="34" charset="0"/>
            </a:endParaRPr>
          </a:p>
          <a:p>
            <a:pPr>
              <a:defRPr/>
            </a:pPr>
            <a:endParaRPr lang="en-US" dirty="0">
              <a:latin typeface="Arial" panose="020B0604020202020204" pitchFamily="34" charset="0"/>
              <a:cs typeface="Arial" panose="020B0604020202020204" pitchFamily="34" charset="0"/>
            </a:endParaRPr>
          </a:p>
          <a:p>
            <a:pPr>
              <a:buNone/>
              <a:defRPr/>
            </a:pPr>
            <a:endParaRPr lang="en-US" dirty="0">
              <a:latin typeface="Arial" panose="020B0604020202020204" pitchFamily="34" charset="0"/>
              <a:cs typeface="Arial" panose="020B0604020202020204" pitchFamily="34" charset="0"/>
            </a:endParaRPr>
          </a:p>
          <a:p>
            <a:pPr>
              <a:buNone/>
              <a:defRPr/>
            </a:pPr>
            <a:endParaRPr lang="en-US"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D4921B97-C043-1962-A331-149626AD3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539" y="1640193"/>
            <a:ext cx="3062609" cy="429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90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580157" y="96929"/>
            <a:ext cx="11164803" cy="1143000"/>
          </a:xfrm>
        </p:spPr>
        <p:txBody>
          <a:bodyPr>
            <a:normAutofit/>
          </a:bodyPr>
          <a:lstStyle/>
          <a:p>
            <a:pPr eaLnBrk="1" hangingPunct="1"/>
            <a:r>
              <a:rPr lang="en-US" altLang="en-US" dirty="0">
                <a:latin typeface="Arial" panose="020B0604020202020204" pitchFamily="34" charset="0"/>
                <a:cs typeface="Arial" panose="020B0604020202020204" pitchFamily="34" charset="0"/>
              </a:rPr>
              <a:t>Time with Administrative Advisors</a:t>
            </a:r>
          </a:p>
        </p:txBody>
      </p:sp>
      <p:sp>
        <p:nvSpPr>
          <p:cNvPr id="13314" name="Content Placeholder 2"/>
          <p:cNvSpPr>
            <a:spLocks noGrp="1"/>
          </p:cNvSpPr>
          <p:nvPr>
            <p:ph idx="1"/>
          </p:nvPr>
        </p:nvSpPr>
        <p:spPr>
          <a:xfrm>
            <a:off x="876299" y="1673226"/>
            <a:ext cx="7515225" cy="2603499"/>
          </a:xfrm>
        </p:spPr>
        <p:txBody>
          <a:bodyPr rtlCol="0">
            <a:normAutofit/>
          </a:bodyPr>
          <a:lstStyle/>
          <a:p>
            <a:pPr>
              <a:defRPr/>
            </a:pPr>
            <a:r>
              <a:rPr lang="en-US" altLang="en-US" sz="3200" dirty="0">
                <a:latin typeface="Arial" panose="020B0604020202020204" pitchFamily="34" charset="0"/>
                <a:cs typeface="Arial" panose="020B0604020202020204" pitchFamily="34" charset="0"/>
              </a:rPr>
              <a:t>Tuesday - </a:t>
            </a:r>
            <a:r>
              <a:rPr lang="en-US" altLang="en-US" sz="2500" dirty="0">
                <a:latin typeface="Arial" panose="020B0604020202020204" pitchFamily="34" charset="0"/>
                <a:cs typeface="Arial" panose="020B0604020202020204" pitchFamily="34" charset="0"/>
              </a:rPr>
              <a:t>10:00 – 12:00:  </a:t>
            </a:r>
          </a:p>
          <a:p>
            <a:pPr marL="457200" lvl="1" indent="0">
              <a:buNone/>
              <a:defRPr/>
            </a:pPr>
            <a:r>
              <a:rPr lang="en-US" altLang="en-US" sz="2100" dirty="0">
                <a:latin typeface="Arial" panose="020B0604020202020204" pitchFamily="34" charset="0"/>
                <a:cs typeface="Arial" panose="020B0604020202020204" pitchFamily="34" charset="0"/>
              </a:rPr>
              <a:t>Discuss Priority Topics</a:t>
            </a:r>
          </a:p>
          <a:p>
            <a:pPr marL="457200" lvl="1" indent="0">
              <a:buNone/>
              <a:defRPr/>
            </a:pPr>
            <a:endParaRPr lang="en-US" altLang="en-US" sz="2500" dirty="0">
              <a:latin typeface="Arial" panose="020B0604020202020204" pitchFamily="34" charset="0"/>
              <a:cs typeface="Arial" panose="020B0604020202020204" pitchFamily="34" charset="0"/>
            </a:endParaRPr>
          </a:p>
          <a:p>
            <a:pPr>
              <a:defRPr/>
            </a:pPr>
            <a:r>
              <a:rPr lang="en-US" altLang="en-US" sz="3200" dirty="0">
                <a:latin typeface="Arial" panose="020B0604020202020204" pitchFamily="34" charset="0"/>
                <a:cs typeface="Arial" panose="020B0604020202020204" pitchFamily="34" charset="0"/>
              </a:rPr>
              <a:t>Wednesday  - </a:t>
            </a:r>
            <a:r>
              <a:rPr lang="en-US" altLang="en-US" sz="2500" dirty="0">
                <a:latin typeface="Arial" panose="020B0604020202020204" pitchFamily="34" charset="0"/>
                <a:cs typeface="Arial" panose="020B0604020202020204" pitchFamily="34" charset="0"/>
              </a:rPr>
              <a:t>1:30 – 3:00 </a:t>
            </a:r>
          </a:p>
          <a:p>
            <a:pPr marL="457200" lvl="1" indent="0">
              <a:buNone/>
              <a:defRPr/>
            </a:pPr>
            <a:r>
              <a:rPr lang="en-US" altLang="en-US" sz="2100" dirty="0">
                <a:latin typeface="Arial" panose="020B0604020202020204" pitchFamily="34" charset="0"/>
                <a:cs typeface="Arial" panose="020B0604020202020204" pitchFamily="34" charset="0"/>
              </a:rPr>
              <a:t>Review Plan of Work, Action/Accomplishment items, etc.</a:t>
            </a:r>
          </a:p>
          <a:p>
            <a:pPr>
              <a:defRPr/>
            </a:pPr>
            <a:endParaRPr lang="en-US" altLang="en-US" sz="2500" dirty="0">
              <a:latin typeface="Arial" panose="020B0604020202020204" pitchFamily="34" charset="0"/>
              <a:cs typeface="Arial" panose="020B0604020202020204" pitchFamily="34" charset="0"/>
            </a:endParaRPr>
          </a:p>
          <a:p>
            <a:pPr marL="0" indent="0">
              <a:buNone/>
              <a:defRPr/>
            </a:pPr>
            <a:endParaRPr lang="en-US" altLang="en-US" sz="3200" dirty="0">
              <a:latin typeface="Arial" panose="020B0604020202020204" pitchFamily="34" charset="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a:p>
            <a:pPr lvl="1">
              <a:buNone/>
              <a:defRPr/>
            </a:pPr>
            <a:endParaRPr lang="en-US" altLang="en-US" dirty="0">
              <a:latin typeface="Arial" panose="020B0604020202020204" pitchFamily="34" charset="0"/>
              <a:cs typeface="Arial" panose="020B0604020202020204" pitchFamily="34" charset="0"/>
            </a:endParaRPr>
          </a:p>
        </p:txBody>
      </p:sp>
      <p:pic>
        <p:nvPicPr>
          <p:cNvPr id="3074" name="Picture 2" descr="C:\Documents and Settings\rachelw\Local Settings\Temporary Internet Files\Content.IE5\9QTVMVDD\MP900400986[1].jpg"/>
          <p:cNvPicPr>
            <a:picLocks noChangeAspect="1" noChangeArrowheads="1"/>
          </p:cNvPicPr>
          <p:nvPr/>
        </p:nvPicPr>
        <p:blipFill>
          <a:blip r:embed="rId3" cstate="print"/>
          <a:srcRect/>
          <a:stretch>
            <a:fillRect/>
          </a:stretch>
        </p:blipFill>
        <p:spPr bwMode="auto">
          <a:xfrm rot="5400000">
            <a:off x="8826313" y="1290431"/>
            <a:ext cx="2504661" cy="3131591"/>
          </a:xfrm>
          <a:prstGeom prst="rect">
            <a:avLst/>
          </a:prstGeom>
          <a:ln>
            <a:noFill/>
          </a:ln>
          <a:effectLst>
            <a:softEdge rad="112500"/>
          </a:effectLst>
        </p:spPr>
      </p:pic>
      <p:sp>
        <p:nvSpPr>
          <p:cNvPr id="21509" name="TextBox 1"/>
          <p:cNvSpPr txBox="1">
            <a:spLocks noChangeArrowheads="1"/>
          </p:cNvSpPr>
          <p:nvPr/>
        </p:nvSpPr>
        <p:spPr bwMode="auto">
          <a:xfrm>
            <a:off x="2946401" y="5041901"/>
            <a:ext cx="6456363" cy="830263"/>
          </a:xfrm>
          <a:prstGeom prst="rect">
            <a:avLst/>
          </a:prstGeom>
          <a:ln>
            <a:solidFill>
              <a:srgbClr val="7F3F98"/>
            </a:solidFill>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n-US" altLang="en-US" sz="2400" dirty="0"/>
              <a:t>Plan for these times to include high priority discussions where Administrator input is needed.</a:t>
            </a:r>
          </a:p>
        </p:txBody>
      </p:sp>
    </p:spTree>
    <p:extLst>
      <p:ext uri="{BB962C8B-B14F-4D97-AF65-F5344CB8AC3E}">
        <p14:creationId xmlns:p14="http://schemas.microsoft.com/office/powerpoint/2010/main" val="171076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24" y="82551"/>
            <a:ext cx="11082616" cy="1185863"/>
          </a:xfrm>
        </p:spPr>
        <p:txBody>
          <a:bodyPr rtlCol="0">
            <a:normAutofit/>
          </a:bodyPr>
          <a:lstStyle/>
          <a:p>
            <a:pPr>
              <a:defRPr/>
            </a:pPr>
            <a:r>
              <a:rPr lang="en-US" dirty="0">
                <a:latin typeface="+mn-lt"/>
              </a:rPr>
              <a:t>Housekeeping Item:  Optional State Reports</a:t>
            </a:r>
          </a:p>
        </p:txBody>
      </p:sp>
      <p:sp>
        <p:nvSpPr>
          <p:cNvPr id="14338" name="Content Placeholder 2"/>
          <p:cNvSpPr>
            <a:spLocks noGrp="1"/>
          </p:cNvSpPr>
          <p:nvPr>
            <p:ph idx="1"/>
          </p:nvPr>
        </p:nvSpPr>
        <p:spPr>
          <a:xfrm>
            <a:off x="1340872" y="1652589"/>
            <a:ext cx="7657106" cy="3889375"/>
          </a:xfrm>
        </p:spPr>
        <p:txBody>
          <a:bodyPr rtlCol="0">
            <a:noAutofit/>
          </a:bodyPr>
          <a:lstStyle/>
          <a:p>
            <a:pPr marL="0" indent="0">
              <a:buNone/>
              <a:defRPr/>
            </a:pPr>
            <a:r>
              <a:rPr lang="en-US" altLang="en-US" dirty="0">
                <a:solidFill>
                  <a:srgbClr val="C00000"/>
                </a:solidFill>
                <a:latin typeface="Arial" panose="020B0604020202020204" pitchFamily="34" charset="0"/>
                <a:cs typeface="Arial" panose="020B0604020202020204" pitchFamily="34" charset="0"/>
              </a:rPr>
              <a:t>Optional:  Committee’s Choice</a:t>
            </a:r>
          </a:p>
          <a:p>
            <a:pPr marL="0" indent="0" algn="ctr">
              <a:buNone/>
              <a:defRPr/>
            </a:pPr>
            <a:endParaRPr lang="en-US" altLang="en-US" dirty="0">
              <a:latin typeface="Arial" panose="020B0604020202020204" pitchFamily="34" charset="0"/>
              <a:cs typeface="Arial" panose="020B0604020202020204" pitchFamily="34" charset="0"/>
            </a:endParaRPr>
          </a:p>
          <a:p>
            <a:pPr marL="0" indent="0">
              <a:buNone/>
              <a:defRPr/>
            </a:pPr>
            <a:r>
              <a:rPr lang="en-US" altLang="en-US" dirty="0">
                <a:latin typeface="Arial" panose="020B0604020202020204" pitchFamily="34" charset="0"/>
                <a:cs typeface="Arial" panose="020B0604020202020204" pitchFamily="34" charset="0"/>
              </a:rPr>
              <a:t>Options to maximize meeting time:</a:t>
            </a:r>
          </a:p>
          <a:p>
            <a:pPr marL="0" indent="0">
              <a:buNone/>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Post online</a:t>
            </a:r>
          </a:p>
          <a:p>
            <a:pPr>
              <a:defRPr/>
            </a:pPr>
            <a:endParaRPr lang="en-US" altLang="en-US" dirty="0">
              <a:latin typeface="Arial" panose="020B0604020202020204" pitchFamily="34" charset="0"/>
              <a:cs typeface="Arial" panose="020B0604020202020204" pitchFamily="34" charset="0"/>
            </a:endParaRPr>
          </a:p>
          <a:p>
            <a:pPr>
              <a:defRPr/>
            </a:pPr>
            <a:r>
              <a:rPr lang="en-US" altLang="en-US" dirty="0">
                <a:latin typeface="Arial" panose="020B0604020202020204" pitchFamily="34" charset="0"/>
                <a:cs typeface="Arial" panose="020B0604020202020204" pitchFamily="34" charset="0"/>
              </a:rPr>
              <a:t>Review on a conference call prior to meeting</a:t>
            </a:r>
          </a:p>
        </p:txBody>
      </p:sp>
      <p:pic>
        <p:nvPicPr>
          <p:cNvPr id="32770" name="Picture 2" descr="C:\Documents and Settings\rachelw\Local Settings\Temporary Internet Files\Content.IE5\G9EDH18V\MP900175372[1].jpg"/>
          <p:cNvPicPr>
            <a:picLocks noChangeAspect="1" noChangeArrowheads="1"/>
          </p:cNvPicPr>
          <p:nvPr/>
        </p:nvPicPr>
        <p:blipFill>
          <a:blip r:embed="rId3" cstate="print"/>
          <a:srcRect/>
          <a:stretch>
            <a:fillRect/>
          </a:stretch>
        </p:blipFill>
        <p:spPr bwMode="auto">
          <a:xfrm>
            <a:off x="7692592" y="1820914"/>
            <a:ext cx="4001457" cy="2654300"/>
          </a:xfrm>
          <a:prstGeom prst="rect">
            <a:avLst/>
          </a:prstGeom>
          <a:ln>
            <a:noFill/>
          </a:ln>
          <a:effectLst>
            <a:softEdge rad="112500"/>
          </a:effectLst>
        </p:spPr>
      </p:pic>
    </p:spTree>
    <p:extLst>
      <p:ext uri="{BB962C8B-B14F-4D97-AF65-F5344CB8AC3E}">
        <p14:creationId xmlns:p14="http://schemas.microsoft.com/office/powerpoint/2010/main" val="3253310283"/>
      </p:ext>
    </p:extLst>
  </p:cSld>
  <p:clrMapOvr>
    <a:masterClrMapping/>
  </p:clrMapOvr>
</p:sld>
</file>

<file path=ppt/theme/theme1.xml><?xml version="1.0" encoding="utf-8"?>
<a:theme xmlns:a="http://schemas.openxmlformats.org/drawingml/2006/main" name="PLN2023-PPTTheme1">
  <a:themeElements>
    <a:clrScheme name="Custom 3">
      <a:dk1>
        <a:srgbClr val="000000"/>
      </a:dk1>
      <a:lt1>
        <a:srgbClr val="FFFFFF"/>
      </a:lt1>
      <a:dk2>
        <a:srgbClr val="44546A"/>
      </a:dk2>
      <a:lt2>
        <a:srgbClr val="E7E6E6"/>
      </a:lt2>
      <a:accent1>
        <a:srgbClr val="006666"/>
      </a:accent1>
      <a:accent2>
        <a:srgbClr val="7030A0"/>
      </a:accent2>
      <a:accent3>
        <a:srgbClr val="C9C9C9"/>
      </a:accent3>
      <a:accent4>
        <a:srgbClr val="FFC000"/>
      </a:accent4>
      <a:accent5>
        <a:srgbClr val="5B9BD5"/>
      </a:accent5>
      <a:accent6>
        <a:srgbClr val="70D6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N2023-PPTTheme1" id="{123D21A0-1E11-478D-A632-F970C2B9A825}" vid="{8D5DC172-7EC9-49C2-9779-5353BCEC9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PLN2023-PPTTheme1</Template>
  <TotalTime>5089</TotalTime>
  <Words>1120</Words>
  <Application>Microsoft Office PowerPoint</Application>
  <PresentationFormat>Widescreen</PresentationFormat>
  <Paragraphs>241</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Abadi</vt:lpstr>
      <vt:lpstr>Abadi MT Condensed Extra Bold</vt:lpstr>
      <vt:lpstr>Arial</vt:lpstr>
      <vt:lpstr>Calibri</vt:lpstr>
      <vt:lpstr>Franklin Gothic Book</vt:lpstr>
      <vt:lpstr>Gill Sans</vt:lpstr>
      <vt:lpstr>inherit</vt:lpstr>
      <vt:lpstr>Segoe</vt:lpstr>
      <vt:lpstr>PLN2023-PPTTheme1</vt:lpstr>
      <vt:lpstr>Committee Officer Briefing June 22, 2023</vt:lpstr>
      <vt:lpstr>Agenda</vt:lpstr>
      <vt:lpstr>Mission &amp; Purpose of PLN</vt:lpstr>
      <vt:lpstr>Promoting Cross-Committee Efforts</vt:lpstr>
      <vt:lpstr>Pre-Conference</vt:lpstr>
      <vt:lpstr>Conference Highlights:  Monday </vt:lpstr>
      <vt:lpstr>Conference Highlights:  Tuesday</vt:lpstr>
      <vt:lpstr>Time with Administrative Advisors</vt:lpstr>
      <vt:lpstr>Housekeeping Item:  Optional State Reports</vt:lpstr>
      <vt:lpstr>Housekeeping Item: Update 2022-23 Plan of Work</vt:lpstr>
      <vt:lpstr>Housekeeping Item: New 2023-24 Plan of Work</vt:lpstr>
      <vt:lpstr>Housekeeping Items: Elect Officers &amp; PLC Representatives</vt:lpstr>
      <vt:lpstr>PLC Representatives Completing Terms</vt:lpstr>
      <vt:lpstr>Housekeeping Items: Update Members’ List &amp; Listserv</vt:lpstr>
      <vt:lpstr>Housekeeping Items:  Decision Items*</vt:lpstr>
      <vt:lpstr>Decision Item – Only if…</vt:lpstr>
      <vt:lpstr>Decision Item:  Good Example</vt:lpstr>
      <vt:lpstr>Decision Item: Poor Example</vt:lpstr>
      <vt:lpstr>Accomplishments:  1 Slide per Committee</vt:lpstr>
      <vt:lpstr>Accomplishment Examples</vt:lpstr>
      <vt:lpstr>Information Items:  Plans for 2023-24</vt:lpstr>
      <vt:lpstr>Technology Details</vt:lpstr>
      <vt:lpstr>Evaluations</vt:lpstr>
      <vt:lpstr>Questions or 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agecon</dc:creator>
  <cp:lastModifiedBy>Welborn, Rachel</cp:lastModifiedBy>
  <cp:revision>61</cp:revision>
  <cp:lastPrinted>2023-06-22T13:56:31Z</cp:lastPrinted>
  <dcterms:created xsi:type="dcterms:W3CDTF">2017-06-09T19:07:43Z</dcterms:created>
  <dcterms:modified xsi:type="dcterms:W3CDTF">2023-06-22T15:10:41Z</dcterms:modified>
</cp:coreProperties>
</file>