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omments/comment1.xml" ContentType="application/vnd.openxmlformats-officedocument.presentationml.comment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 id="2147483684" r:id="rId7"/>
  </p:sldMasterIdLst>
  <p:notesMasterIdLst>
    <p:notesMasterId r:id="rId86"/>
  </p:notesMasterIdLst>
  <p:sldIdLst>
    <p:sldId id="256" r:id="rId8"/>
    <p:sldId id="294" r:id="rId9"/>
    <p:sldId id="261" r:id="rId10"/>
    <p:sldId id="257" r:id="rId11"/>
    <p:sldId id="258" r:id="rId12"/>
    <p:sldId id="259" r:id="rId13"/>
    <p:sldId id="260" r:id="rId14"/>
    <p:sldId id="292" r:id="rId15"/>
    <p:sldId id="291" r:id="rId16"/>
    <p:sldId id="263" r:id="rId17"/>
    <p:sldId id="264" r:id="rId18"/>
    <p:sldId id="265" r:id="rId19"/>
    <p:sldId id="267" r:id="rId20"/>
    <p:sldId id="268" r:id="rId21"/>
    <p:sldId id="283" r:id="rId22"/>
    <p:sldId id="295" r:id="rId23"/>
    <p:sldId id="269" r:id="rId24"/>
    <p:sldId id="270" r:id="rId25"/>
    <p:sldId id="271" r:id="rId26"/>
    <p:sldId id="296" r:id="rId27"/>
    <p:sldId id="272" r:id="rId28"/>
    <p:sldId id="273" r:id="rId29"/>
    <p:sldId id="297" r:id="rId30"/>
    <p:sldId id="274" r:id="rId31"/>
    <p:sldId id="275" r:id="rId32"/>
    <p:sldId id="290" r:id="rId33"/>
    <p:sldId id="277" r:id="rId34"/>
    <p:sldId id="278" r:id="rId35"/>
    <p:sldId id="298" r:id="rId36"/>
    <p:sldId id="299" r:id="rId37"/>
    <p:sldId id="300" r:id="rId38"/>
    <p:sldId id="279" r:id="rId39"/>
    <p:sldId id="301" r:id="rId40"/>
    <p:sldId id="302" r:id="rId41"/>
    <p:sldId id="303" r:id="rId42"/>
    <p:sldId id="304" r:id="rId43"/>
    <p:sldId id="286" r:id="rId44"/>
    <p:sldId id="288" r:id="rId45"/>
    <p:sldId id="289" r:id="rId46"/>
    <p:sldId id="305" r:id="rId47"/>
    <p:sldId id="306" r:id="rId48"/>
    <p:sldId id="307" r:id="rId49"/>
    <p:sldId id="308" r:id="rId50"/>
    <p:sldId id="309" r:id="rId51"/>
    <p:sldId id="310" r:id="rId52"/>
    <p:sldId id="311" r:id="rId53"/>
    <p:sldId id="262" r:id="rId54"/>
    <p:sldId id="319" r:id="rId55"/>
    <p:sldId id="320" r:id="rId56"/>
    <p:sldId id="321" r:id="rId57"/>
    <p:sldId id="281" r:id="rId58"/>
    <p:sldId id="322" r:id="rId59"/>
    <p:sldId id="323" r:id="rId60"/>
    <p:sldId id="266" r:id="rId61"/>
    <p:sldId id="324" r:id="rId62"/>
    <p:sldId id="325" r:id="rId63"/>
    <p:sldId id="326" r:id="rId64"/>
    <p:sldId id="327" r:id="rId65"/>
    <p:sldId id="328" r:id="rId66"/>
    <p:sldId id="329" r:id="rId67"/>
    <p:sldId id="330" r:id="rId68"/>
    <p:sldId id="331" r:id="rId69"/>
    <p:sldId id="332" r:id="rId70"/>
    <p:sldId id="333" r:id="rId71"/>
    <p:sldId id="334" r:id="rId72"/>
    <p:sldId id="335" r:id="rId73"/>
    <p:sldId id="276" r:id="rId74"/>
    <p:sldId id="336" r:id="rId75"/>
    <p:sldId id="315" r:id="rId76"/>
    <p:sldId id="318" r:id="rId77"/>
    <p:sldId id="313" r:id="rId78"/>
    <p:sldId id="337" r:id="rId79"/>
    <p:sldId id="338" r:id="rId80"/>
    <p:sldId id="339" r:id="rId81"/>
    <p:sldId id="340" r:id="rId82"/>
    <p:sldId id="341" r:id="rId83"/>
    <p:sldId id="316" r:id="rId84"/>
    <p:sldId id="280" r:id="rId8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ack, Liz" initials="BL" lastIdx="1" clrIdx="0">
    <p:extLst>
      <p:ext uri="{19B8F6BF-5375-455C-9EA6-DF929625EA0E}">
        <p15:presenceInfo xmlns:p15="http://schemas.microsoft.com/office/powerpoint/2012/main" userId="S-1-5-21-813831698-764433963-398547282-276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9" autoAdjust="0"/>
    <p:restoredTop sz="88980" autoAdjust="0"/>
  </p:normalViewPr>
  <p:slideViewPr>
    <p:cSldViewPr snapToGrid="0">
      <p:cViewPr varScale="1">
        <p:scale>
          <a:sx n="73" d="100"/>
          <a:sy n="73" d="100"/>
        </p:scale>
        <p:origin x="90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viewProps" Target="viewProps.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2.xml"/><Relationship Id="rId90" Type="http://schemas.openxmlformats.org/officeDocument/2006/relationships/theme" Target="theme/theme1.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commentAuthors" Target="commentAuthors.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7-29T11:32:02.135" idx="1">
    <p:pos x="10" y="10"/>
    <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58AE74-E931-4E7A-B677-CEB1F005929E}" type="datetimeFigureOut">
              <a:rPr lang="en-US" smtClean="0"/>
              <a:t>8/29/2019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E9AD3-DC30-429D-AA71-9C9229F3AE6E}" type="slidenum">
              <a:rPr lang="en-US" smtClean="0"/>
              <a:t>‹#›</a:t>
            </a:fld>
            <a:endParaRPr lang="en-US"/>
          </a:p>
        </p:txBody>
      </p:sp>
    </p:spTree>
    <p:extLst>
      <p:ext uri="{BB962C8B-B14F-4D97-AF65-F5344CB8AC3E}">
        <p14:creationId xmlns:p14="http://schemas.microsoft.com/office/powerpoint/2010/main" val="694851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lsuagcenter.net/sitecoreexpress"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the subscription version of Adobe Acrobat. It is important that you have the professional version of Acrobat DC because the standard version doesn’t contain any of the accessibility features that I will be showing you. </a:t>
            </a:r>
          </a:p>
          <a:p>
            <a:endParaRPr lang="en-US" dirty="0"/>
          </a:p>
        </p:txBody>
      </p:sp>
      <p:sp>
        <p:nvSpPr>
          <p:cNvPr id="4" name="Slide Number Placeholder 3"/>
          <p:cNvSpPr>
            <a:spLocks noGrp="1"/>
          </p:cNvSpPr>
          <p:nvPr>
            <p:ph type="sldNum" sz="quarter" idx="5"/>
          </p:nvPr>
        </p:nvSpPr>
        <p:spPr/>
        <p:txBody>
          <a:bodyPr/>
          <a:lstStyle/>
          <a:p>
            <a:fld id="{2A8E9AD3-DC30-429D-AA71-9C9229F3AE6E}" type="slidenum">
              <a:rPr lang="en-US" smtClean="0"/>
              <a:t>2</a:t>
            </a:fld>
            <a:endParaRPr lang="en-US"/>
          </a:p>
        </p:txBody>
      </p:sp>
    </p:spTree>
    <p:extLst>
      <p:ext uri="{BB962C8B-B14F-4D97-AF65-F5344CB8AC3E}">
        <p14:creationId xmlns:p14="http://schemas.microsoft.com/office/powerpoint/2010/main" val="3021204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They are good for breaking long documents into chunks and allowing users to jump directly to the content they need. When headers are insufficient, bookmarks help the user navigate the document. </a:t>
            </a:r>
          </a:p>
          <a:p>
            <a:endParaRPr lang="en-US" dirty="0"/>
          </a:p>
        </p:txBody>
      </p:sp>
      <p:sp>
        <p:nvSpPr>
          <p:cNvPr id="4" name="Slide Number Placeholder 3"/>
          <p:cNvSpPr>
            <a:spLocks noGrp="1"/>
          </p:cNvSpPr>
          <p:nvPr>
            <p:ph type="sldNum" sz="quarter" idx="5"/>
          </p:nvPr>
        </p:nvSpPr>
        <p:spPr/>
        <p:txBody>
          <a:bodyPr/>
          <a:lstStyle/>
          <a:p>
            <a:fld id="{2A8E9AD3-DC30-429D-AA71-9C9229F3AE6E}" type="slidenum">
              <a:rPr lang="en-US" smtClean="0"/>
              <a:t>21</a:t>
            </a:fld>
            <a:endParaRPr lang="en-US"/>
          </a:p>
        </p:txBody>
      </p:sp>
    </p:spTree>
    <p:extLst>
      <p:ext uri="{BB962C8B-B14F-4D97-AF65-F5344CB8AC3E}">
        <p14:creationId xmlns:p14="http://schemas.microsoft.com/office/powerpoint/2010/main" val="2532990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Screen readers have to be given instructions to know how to organize content. Formatting lists provides screen readers with this information and helps visually impaired users navigate through your content more quickly.</a:t>
            </a:r>
          </a:p>
          <a:p>
            <a:pPr lvl="0"/>
            <a:r>
              <a:rPr lang="en-US" sz="1200" kern="1200" dirty="0">
                <a:solidFill>
                  <a:schemeClr val="tx1"/>
                </a:solidFill>
                <a:effectLst/>
                <a:latin typeface="+mn-lt"/>
                <a:ea typeface="+mn-ea"/>
                <a:cs typeface="+mn-cs"/>
              </a:rPr>
              <a:t>When screen reader users enter a list, their screen reader informs them that they’re on a list and may also inform them of how many items are in the list, which can be very helpful information when deciding whether to continue reading.</a:t>
            </a:r>
          </a:p>
        </p:txBody>
      </p:sp>
      <p:sp>
        <p:nvSpPr>
          <p:cNvPr id="4" name="Slide Number Placeholder 3"/>
          <p:cNvSpPr>
            <a:spLocks noGrp="1"/>
          </p:cNvSpPr>
          <p:nvPr>
            <p:ph type="sldNum" sz="quarter" idx="5"/>
          </p:nvPr>
        </p:nvSpPr>
        <p:spPr/>
        <p:txBody>
          <a:bodyPr/>
          <a:lstStyle/>
          <a:p>
            <a:fld id="{2A8E9AD3-DC30-429D-AA71-9C9229F3AE6E}" type="slidenum">
              <a:rPr lang="en-US" smtClean="0"/>
              <a:t>24</a:t>
            </a:fld>
            <a:endParaRPr lang="en-US"/>
          </a:p>
        </p:txBody>
      </p:sp>
    </p:spTree>
    <p:extLst>
      <p:ext uri="{BB962C8B-B14F-4D97-AF65-F5344CB8AC3E}">
        <p14:creationId xmlns:p14="http://schemas.microsoft.com/office/powerpoint/2010/main" val="2908040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8E9AD3-DC30-429D-AA71-9C9229F3AE6E}" type="slidenum">
              <a:rPr lang="en-US" smtClean="0"/>
              <a:t>26</a:t>
            </a:fld>
            <a:endParaRPr lang="en-US"/>
          </a:p>
        </p:txBody>
      </p:sp>
    </p:spTree>
    <p:extLst>
      <p:ext uri="{BB962C8B-B14F-4D97-AF65-F5344CB8AC3E}">
        <p14:creationId xmlns:p14="http://schemas.microsoft.com/office/powerpoint/2010/main" val="801589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Check that your text and graphics have strong contrast against the page background.  This enables your content to be read by individuals with moderate visual impairments and in low light conditions.</a:t>
            </a:r>
          </a:p>
          <a:p>
            <a:pPr lvl="0"/>
            <a:r>
              <a:rPr lang="en-US" dirty="0"/>
              <a:t>It is recommended to use black text on a white background.</a:t>
            </a:r>
          </a:p>
        </p:txBody>
      </p:sp>
      <p:sp>
        <p:nvSpPr>
          <p:cNvPr id="4" name="Slide Number Placeholder 3"/>
          <p:cNvSpPr>
            <a:spLocks noGrp="1"/>
          </p:cNvSpPr>
          <p:nvPr>
            <p:ph type="sldNum" sz="quarter" idx="5"/>
          </p:nvPr>
        </p:nvSpPr>
        <p:spPr/>
        <p:txBody>
          <a:bodyPr/>
          <a:lstStyle/>
          <a:p>
            <a:fld id="{2A8E9AD3-DC30-429D-AA71-9C9229F3AE6E}" type="slidenum">
              <a:rPr lang="en-US" smtClean="0"/>
              <a:t>28</a:t>
            </a:fld>
            <a:endParaRPr lang="en-US"/>
          </a:p>
        </p:txBody>
      </p:sp>
    </p:spTree>
    <p:extLst>
      <p:ext uri="{BB962C8B-B14F-4D97-AF65-F5344CB8AC3E}">
        <p14:creationId xmlns:p14="http://schemas.microsoft.com/office/powerpoint/2010/main" val="817877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Text styles is the use of using more than color to denote the differences between content and the rest of the document. </a:t>
            </a:r>
          </a:p>
          <a:p>
            <a:r>
              <a:rPr lang="en-US" dirty="0"/>
              <a:t>This will allow a visually impaired individual to identify the differences between content meaning.</a:t>
            </a:r>
          </a:p>
        </p:txBody>
      </p:sp>
      <p:sp>
        <p:nvSpPr>
          <p:cNvPr id="4" name="Slide Number Placeholder 3"/>
          <p:cNvSpPr>
            <a:spLocks noGrp="1"/>
          </p:cNvSpPr>
          <p:nvPr>
            <p:ph type="sldNum" sz="quarter" idx="5"/>
          </p:nvPr>
        </p:nvSpPr>
        <p:spPr/>
        <p:txBody>
          <a:bodyPr/>
          <a:lstStyle/>
          <a:p>
            <a:fld id="{2A8E9AD3-DC30-429D-AA71-9C9229F3AE6E}" type="slidenum">
              <a:rPr lang="en-US" smtClean="0"/>
              <a:t>29</a:t>
            </a:fld>
            <a:endParaRPr lang="en-US"/>
          </a:p>
        </p:txBody>
      </p:sp>
    </p:spTree>
    <p:extLst>
      <p:ext uri="{BB962C8B-B14F-4D97-AF65-F5344CB8AC3E}">
        <p14:creationId xmlns:p14="http://schemas.microsoft.com/office/powerpoint/2010/main" val="3814425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Leading screen reader software is multilingual, and can read content in English, Spanish, French, and a wide variety of other languages. </a:t>
            </a:r>
          </a:p>
        </p:txBody>
      </p:sp>
      <p:sp>
        <p:nvSpPr>
          <p:cNvPr id="4" name="Slide Number Placeholder 3"/>
          <p:cNvSpPr>
            <a:spLocks noGrp="1"/>
          </p:cNvSpPr>
          <p:nvPr>
            <p:ph type="sldNum" sz="quarter" idx="5"/>
          </p:nvPr>
        </p:nvSpPr>
        <p:spPr/>
        <p:txBody>
          <a:bodyPr/>
          <a:lstStyle/>
          <a:p>
            <a:fld id="{2A8E9AD3-DC30-429D-AA71-9C9229F3AE6E}" type="slidenum">
              <a:rPr lang="en-US" smtClean="0"/>
              <a:t>30</a:t>
            </a:fld>
            <a:endParaRPr lang="en-US"/>
          </a:p>
        </p:txBody>
      </p:sp>
    </p:spTree>
    <p:extLst>
      <p:ext uri="{BB962C8B-B14F-4D97-AF65-F5344CB8AC3E}">
        <p14:creationId xmlns:p14="http://schemas.microsoft.com/office/powerpoint/2010/main" val="1007055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right ways and wrong ways to export documents to PDF. For Microsoft products, the correct method of exporting to PDF depends on which version of Microsoft Office you’re using.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found that Microsoft Publisher is not a good program to use to create an accessible PDF. If you do, you will most likely need to remediate extensively in Adobe Acrobat Pro. </a:t>
            </a:r>
          </a:p>
          <a:p>
            <a:endParaRPr lang="en-US" dirty="0"/>
          </a:p>
        </p:txBody>
      </p:sp>
      <p:sp>
        <p:nvSpPr>
          <p:cNvPr id="4" name="Slide Number Placeholder 3"/>
          <p:cNvSpPr>
            <a:spLocks noGrp="1"/>
          </p:cNvSpPr>
          <p:nvPr>
            <p:ph type="sldNum" sz="quarter" idx="5"/>
          </p:nvPr>
        </p:nvSpPr>
        <p:spPr/>
        <p:txBody>
          <a:bodyPr/>
          <a:lstStyle/>
          <a:p>
            <a:fld id="{2A8E9AD3-DC30-429D-AA71-9C9229F3AE6E}" type="slidenum">
              <a:rPr lang="en-US" smtClean="0"/>
              <a:t>31</a:t>
            </a:fld>
            <a:endParaRPr lang="en-US"/>
          </a:p>
        </p:txBody>
      </p:sp>
    </p:spTree>
    <p:extLst>
      <p:ext uri="{BB962C8B-B14F-4D97-AF65-F5344CB8AC3E}">
        <p14:creationId xmlns:p14="http://schemas.microsoft.com/office/powerpoint/2010/main" val="1228513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the automated checker is a good starting point, but is not the end-all to check your documents for accessibility. Accessibility checking requires manual inspection and some human judgement (for example, checking to make sure there is meaningful alternative text for an image).</a:t>
            </a:r>
          </a:p>
        </p:txBody>
      </p:sp>
      <p:sp>
        <p:nvSpPr>
          <p:cNvPr id="4" name="Slide Number Placeholder 3"/>
          <p:cNvSpPr>
            <a:spLocks noGrp="1"/>
          </p:cNvSpPr>
          <p:nvPr>
            <p:ph type="sldNum" sz="quarter" idx="5"/>
          </p:nvPr>
        </p:nvSpPr>
        <p:spPr/>
        <p:txBody>
          <a:bodyPr/>
          <a:lstStyle/>
          <a:p>
            <a:fld id="{2A8E9AD3-DC30-429D-AA71-9C9229F3AE6E}" type="slidenum">
              <a:rPr lang="en-US" smtClean="0"/>
              <a:t>32</a:t>
            </a:fld>
            <a:endParaRPr lang="en-US"/>
          </a:p>
        </p:txBody>
      </p:sp>
    </p:spTree>
    <p:extLst>
      <p:ext uri="{BB962C8B-B14F-4D97-AF65-F5344CB8AC3E}">
        <p14:creationId xmlns:p14="http://schemas.microsoft.com/office/powerpoint/2010/main" val="715163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8E9AD3-DC30-429D-AA71-9C9229F3AE6E}" type="slidenum">
              <a:rPr lang="en-US" smtClean="0"/>
              <a:t>33</a:t>
            </a:fld>
            <a:endParaRPr lang="en-US"/>
          </a:p>
        </p:txBody>
      </p:sp>
    </p:spTree>
    <p:extLst>
      <p:ext uri="{BB962C8B-B14F-4D97-AF65-F5344CB8AC3E}">
        <p14:creationId xmlns:p14="http://schemas.microsoft.com/office/powerpoint/2010/main" val="4165305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The checker can find a number of errors, but it cannot find all.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an automated testing tool might tell you that your image is missing alternative text, but it cannot tell you what alternative text to write. Or in the case of a decorative image, it may flag it as needing alternative text, when it actually may not.</a:t>
            </a:r>
          </a:p>
          <a:p>
            <a:endParaRPr lang="en-US" dirty="0"/>
          </a:p>
        </p:txBody>
      </p:sp>
      <p:sp>
        <p:nvSpPr>
          <p:cNvPr id="4" name="Slide Number Placeholder 3"/>
          <p:cNvSpPr>
            <a:spLocks noGrp="1"/>
          </p:cNvSpPr>
          <p:nvPr>
            <p:ph type="sldNum" sz="quarter" idx="5"/>
          </p:nvPr>
        </p:nvSpPr>
        <p:spPr/>
        <p:txBody>
          <a:bodyPr/>
          <a:lstStyle/>
          <a:p>
            <a:fld id="{2A8E9AD3-DC30-429D-AA71-9C9229F3AE6E}" type="slidenum">
              <a:rPr lang="en-US" smtClean="0"/>
              <a:t>34</a:t>
            </a:fld>
            <a:endParaRPr lang="en-US"/>
          </a:p>
        </p:txBody>
      </p:sp>
    </p:spTree>
    <p:extLst>
      <p:ext uri="{BB962C8B-B14F-4D97-AF65-F5344CB8AC3E}">
        <p14:creationId xmlns:p14="http://schemas.microsoft.com/office/powerpoint/2010/main" val="1140648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Consider the aging population:</a:t>
            </a:r>
            <a:r>
              <a:rPr lang="en-US" sz="1200" kern="1200" dirty="0">
                <a:solidFill>
                  <a:schemeClr val="tx1"/>
                </a:solidFill>
                <a:effectLst/>
                <a:latin typeface="+mn-lt"/>
                <a:ea typeface="+mn-ea"/>
                <a:cs typeface="+mn-cs"/>
              </a:rPr>
              <a:t> who may need larger font sizes or captioning on videos.</a:t>
            </a:r>
          </a:p>
          <a:p>
            <a:pPr lvl="0"/>
            <a:r>
              <a:rPr lang="en-US" sz="1200" b="1" kern="1200" dirty="0">
                <a:solidFill>
                  <a:schemeClr val="tx1"/>
                </a:solidFill>
                <a:effectLst/>
                <a:latin typeface="+mn-lt"/>
                <a:ea typeface="+mn-ea"/>
                <a:cs typeface="+mn-cs"/>
              </a:rPr>
              <a:t>Users whose native or primary language is not English: </a:t>
            </a:r>
            <a:r>
              <a:rPr lang="en-US" sz="1200" kern="1200" dirty="0">
                <a:solidFill>
                  <a:schemeClr val="tx1"/>
                </a:solidFill>
                <a:effectLst/>
                <a:latin typeface="+mn-lt"/>
                <a:ea typeface="+mn-ea"/>
                <a:cs typeface="+mn-cs"/>
              </a:rPr>
              <a:t>may need more time to read text on auto-rotating slideshows.</a:t>
            </a:r>
          </a:p>
          <a:p>
            <a:pPr lvl="0"/>
            <a:r>
              <a:rPr lang="en-US" sz="1200" b="1" kern="1200" dirty="0">
                <a:solidFill>
                  <a:schemeClr val="tx1"/>
                </a:solidFill>
                <a:effectLst/>
                <a:latin typeface="+mn-lt"/>
                <a:ea typeface="+mn-ea"/>
                <a:cs typeface="+mn-cs"/>
              </a:rPr>
              <a:t>Users with cognitive limitations: </a:t>
            </a:r>
            <a:r>
              <a:rPr lang="en-US" sz="1200" kern="1200" dirty="0">
                <a:solidFill>
                  <a:schemeClr val="tx1"/>
                </a:solidFill>
                <a:effectLst/>
                <a:latin typeface="+mn-lt"/>
                <a:ea typeface="+mn-ea"/>
                <a:cs typeface="+mn-cs"/>
              </a:rPr>
              <a:t>may need accessibility-friendly fonts or bulleted content to help focus. </a:t>
            </a:r>
          </a:p>
          <a:p>
            <a:pPr lvl="0"/>
            <a:r>
              <a:rPr lang="en-US" sz="1200" b="1" kern="1200" dirty="0">
                <a:solidFill>
                  <a:schemeClr val="tx1"/>
                </a:solidFill>
                <a:effectLst/>
                <a:latin typeface="+mn-lt"/>
                <a:ea typeface="+mn-ea"/>
                <a:cs typeface="+mn-cs"/>
              </a:rPr>
              <a:t>Users with limited or low vision: </a:t>
            </a:r>
            <a:r>
              <a:rPr lang="en-US" sz="1200" kern="1200" dirty="0">
                <a:solidFill>
                  <a:schemeClr val="tx1"/>
                </a:solidFill>
                <a:effectLst/>
                <a:latin typeface="+mn-lt"/>
                <a:ea typeface="+mn-ea"/>
                <a:cs typeface="+mn-cs"/>
              </a:rPr>
              <a:t>may need to zoom in on content to be able to read and understand it or may need more color contrast to be able to read or understand content.</a:t>
            </a:r>
          </a:p>
          <a:p>
            <a:pPr lvl="0"/>
            <a:r>
              <a:rPr lang="en-US" sz="1200" b="1" kern="1200" dirty="0">
                <a:solidFill>
                  <a:schemeClr val="tx1"/>
                </a:solidFill>
                <a:effectLst/>
                <a:latin typeface="+mn-lt"/>
                <a:ea typeface="+mn-ea"/>
                <a:cs typeface="+mn-cs"/>
              </a:rPr>
              <a:t>Users with situational disabilities: </a:t>
            </a:r>
            <a:r>
              <a:rPr lang="en-US" sz="1200" kern="1200" dirty="0">
                <a:solidFill>
                  <a:schemeClr val="tx1"/>
                </a:solidFill>
                <a:effectLst/>
                <a:latin typeface="+mn-lt"/>
                <a:ea typeface="+mn-ea"/>
                <a:cs typeface="+mn-cs"/>
              </a:rPr>
              <a:t>may need captions on videos to be able to understand a video in a high-volume area or if they need to be quiet. </a:t>
            </a:r>
          </a:p>
          <a:p>
            <a:pPr lvl="0"/>
            <a:r>
              <a:rPr lang="en-US" sz="1200" b="1" kern="1200" dirty="0">
                <a:solidFill>
                  <a:schemeClr val="tx1"/>
                </a:solidFill>
                <a:effectLst/>
                <a:latin typeface="+mn-lt"/>
                <a:ea typeface="+mn-ea"/>
                <a:cs typeface="+mn-cs"/>
              </a:rPr>
              <a:t>Users with temporary disabilities: </a:t>
            </a:r>
            <a:r>
              <a:rPr lang="en-US" sz="1200" kern="1200" dirty="0">
                <a:solidFill>
                  <a:schemeClr val="tx1"/>
                </a:solidFill>
                <a:effectLst/>
                <a:latin typeface="+mn-lt"/>
                <a:ea typeface="+mn-ea"/>
                <a:cs typeface="+mn-cs"/>
              </a:rPr>
              <a:t>may need to access everything with their keyboard because they are unable to use a mouse. </a:t>
            </a:r>
          </a:p>
        </p:txBody>
      </p:sp>
      <p:sp>
        <p:nvSpPr>
          <p:cNvPr id="4" name="Slide Number Placeholder 3"/>
          <p:cNvSpPr>
            <a:spLocks noGrp="1"/>
          </p:cNvSpPr>
          <p:nvPr>
            <p:ph type="sldNum" sz="quarter" idx="5"/>
          </p:nvPr>
        </p:nvSpPr>
        <p:spPr/>
        <p:txBody>
          <a:bodyPr/>
          <a:lstStyle/>
          <a:p>
            <a:fld id="{2A8E9AD3-DC30-429D-AA71-9C9229F3AE6E}" type="slidenum">
              <a:rPr lang="en-US" smtClean="0"/>
              <a:t>4</a:t>
            </a:fld>
            <a:endParaRPr lang="en-US"/>
          </a:p>
        </p:txBody>
      </p:sp>
    </p:spTree>
    <p:extLst>
      <p:ext uri="{BB962C8B-B14F-4D97-AF65-F5344CB8AC3E}">
        <p14:creationId xmlns:p14="http://schemas.microsoft.com/office/powerpoint/2010/main" val="3314832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Paragraph Styles options menu, select Edit All Export Tags, check the PDF radio button, then select the relevant tags for each of your styles.</a:t>
            </a:r>
          </a:p>
          <a:p>
            <a:r>
              <a:rPr lang="en-US" dirty="0"/>
              <a:t>Simply drag content from the document into the Articles panel in the order in which it should be read by screen readers. </a:t>
            </a:r>
          </a:p>
        </p:txBody>
      </p:sp>
      <p:sp>
        <p:nvSpPr>
          <p:cNvPr id="4" name="Slide Number Placeholder 3"/>
          <p:cNvSpPr>
            <a:spLocks noGrp="1"/>
          </p:cNvSpPr>
          <p:nvPr>
            <p:ph type="sldNum" sz="quarter" idx="5"/>
          </p:nvPr>
        </p:nvSpPr>
        <p:spPr/>
        <p:txBody>
          <a:bodyPr/>
          <a:lstStyle/>
          <a:p>
            <a:fld id="{2A8E9AD3-DC30-429D-AA71-9C9229F3AE6E}" type="slidenum">
              <a:rPr lang="en-US" smtClean="0"/>
              <a:t>36</a:t>
            </a:fld>
            <a:endParaRPr lang="en-US"/>
          </a:p>
        </p:txBody>
      </p:sp>
    </p:spTree>
    <p:extLst>
      <p:ext uri="{BB962C8B-B14F-4D97-AF65-F5344CB8AC3E}">
        <p14:creationId xmlns:p14="http://schemas.microsoft.com/office/powerpoint/2010/main" val="726990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They are designed so the reading order is the same for people with vision and for people who use assistive technology.</a:t>
            </a:r>
          </a:p>
          <a:p>
            <a:endParaRPr lang="en-US" dirty="0"/>
          </a:p>
          <a:p>
            <a:r>
              <a:rPr lang="en-US" dirty="0"/>
              <a:t>Make sure the title is entered into the designated area (usually at the top), as this will help generate a table of contents for screen reader users.</a:t>
            </a:r>
          </a:p>
        </p:txBody>
      </p:sp>
      <p:sp>
        <p:nvSpPr>
          <p:cNvPr id="4" name="Slide Number Placeholder 3"/>
          <p:cNvSpPr>
            <a:spLocks noGrp="1"/>
          </p:cNvSpPr>
          <p:nvPr>
            <p:ph type="sldNum" sz="quarter" idx="5"/>
          </p:nvPr>
        </p:nvSpPr>
        <p:spPr/>
        <p:txBody>
          <a:bodyPr/>
          <a:lstStyle/>
          <a:p>
            <a:fld id="{2A8E9AD3-DC30-429D-AA71-9C9229F3AE6E}" type="slidenum">
              <a:rPr lang="en-US" smtClean="0"/>
              <a:t>38</a:t>
            </a:fld>
            <a:endParaRPr lang="en-US"/>
          </a:p>
        </p:txBody>
      </p:sp>
    </p:spTree>
    <p:extLst>
      <p:ext uri="{BB962C8B-B14F-4D97-AF65-F5344CB8AC3E}">
        <p14:creationId xmlns:p14="http://schemas.microsoft.com/office/powerpoint/2010/main" val="7180005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8E9AD3-DC30-429D-AA71-9C9229F3AE6E}" type="slidenum">
              <a:rPr lang="en-US" smtClean="0"/>
              <a:t>40</a:t>
            </a:fld>
            <a:endParaRPr lang="en-US"/>
          </a:p>
        </p:txBody>
      </p:sp>
    </p:spTree>
    <p:extLst>
      <p:ext uri="{BB962C8B-B14F-4D97-AF65-F5344CB8AC3E}">
        <p14:creationId xmlns:p14="http://schemas.microsoft.com/office/powerpoint/2010/main" val="7021982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will provide a fairly accurate representation of the order in which a screen reader will read your content. </a:t>
            </a:r>
          </a:p>
          <a:p>
            <a:endParaRPr lang="en-US" dirty="0"/>
          </a:p>
        </p:txBody>
      </p:sp>
      <p:sp>
        <p:nvSpPr>
          <p:cNvPr id="4" name="Slide Number Placeholder 3"/>
          <p:cNvSpPr>
            <a:spLocks noGrp="1"/>
          </p:cNvSpPr>
          <p:nvPr>
            <p:ph type="sldNum" sz="quarter" idx="5"/>
          </p:nvPr>
        </p:nvSpPr>
        <p:spPr/>
        <p:txBody>
          <a:bodyPr/>
          <a:lstStyle/>
          <a:p>
            <a:fld id="{2A8E9AD3-DC30-429D-AA71-9C9229F3AE6E}" type="slidenum">
              <a:rPr lang="en-US" smtClean="0"/>
              <a:t>41</a:t>
            </a:fld>
            <a:endParaRPr lang="en-US"/>
          </a:p>
        </p:txBody>
      </p:sp>
    </p:spTree>
    <p:extLst>
      <p:ext uri="{BB962C8B-B14F-4D97-AF65-F5344CB8AC3E}">
        <p14:creationId xmlns:p14="http://schemas.microsoft.com/office/powerpoint/2010/main" val="27149991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8E9AD3-DC30-429D-AA71-9C9229F3AE6E}" type="slidenum">
              <a:rPr lang="en-US" smtClean="0"/>
              <a:t>42</a:t>
            </a:fld>
            <a:endParaRPr lang="en-US"/>
          </a:p>
        </p:txBody>
      </p:sp>
    </p:spTree>
    <p:extLst>
      <p:ext uri="{BB962C8B-B14F-4D97-AF65-F5344CB8AC3E}">
        <p14:creationId xmlns:p14="http://schemas.microsoft.com/office/powerpoint/2010/main" val="25072805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1ED7AC-F903-41C1-8DBC-12D4EE7DED56}" type="slidenum">
              <a:rPr lang="en-US" smtClean="0"/>
              <a:t>44</a:t>
            </a:fld>
            <a:endParaRPr lang="en-US"/>
          </a:p>
        </p:txBody>
      </p:sp>
    </p:spTree>
    <p:extLst>
      <p:ext uri="{BB962C8B-B14F-4D97-AF65-F5344CB8AC3E}">
        <p14:creationId xmlns:p14="http://schemas.microsoft.com/office/powerpoint/2010/main" val="35259744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1ED7AC-F903-41C1-8DBC-12D4EE7DED56}" type="slidenum">
              <a:rPr lang="en-US" smtClean="0"/>
              <a:t>45</a:t>
            </a:fld>
            <a:endParaRPr lang="en-US"/>
          </a:p>
        </p:txBody>
      </p:sp>
    </p:spTree>
    <p:extLst>
      <p:ext uri="{BB962C8B-B14F-4D97-AF65-F5344CB8AC3E}">
        <p14:creationId xmlns:p14="http://schemas.microsoft.com/office/powerpoint/2010/main" val="36384728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many of you have benefited in one way or another by reading closed captioning? SEO – I’ll go into a little more detail about this further into the presentation.</a:t>
            </a:r>
          </a:p>
          <a:p>
            <a:endParaRPr lang="en-US" dirty="0"/>
          </a:p>
        </p:txBody>
      </p:sp>
      <p:sp>
        <p:nvSpPr>
          <p:cNvPr id="4" name="Slide Number Placeholder 3"/>
          <p:cNvSpPr>
            <a:spLocks noGrp="1"/>
          </p:cNvSpPr>
          <p:nvPr>
            <p:ph type="sldNum" sz="quarter" idx="5"/>
          </p:nvPr>
        </p:nvSpPr>
        <p:spPr/>
        <p:txBody>
          <a:bodyPr/>
          <a:lstStyle/>
          <a:p>
            <a:fld id="{DE09C6CC-E6A2-42B8-8847-B087AB271EDA}" type="slidenum">
              <a:rPr lang="en-US" smtClean="0"/>
              <a:t>46</a:t>
            </a:fld>
            <a:endParaRPr lang="en-US"/>
          </a:p>
        </p:txBody>
      </p:sp>
    </p:spTree>
    <p:extLst>
      <p:ext uri="{BB962C8B-B14F-4D97-AF65-F5344CB8AC3E}">
        <p14:creationId xmlns:p14="http://schemas.microsoft.com/office/powerpoint/2010/main" val="35678291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maximum for a subsequent violation is $150,000.</a:t>
            </a:r>
          </a:p>
          <a:p>
            <a:endParaRPr lang="en-US" dirty="0"/>
          </a:p>
        </p:txBody>
      </p:sp>
      <p:sp>
        <p:nvSpPr>
          <p:cNvPr id="4" name="Slide Number Placeholder 3"/>
          <p:cNvSpPr>
            <a:spLocks noGrp="1"/>
          </p:cNvSpPr>
          <p:nvPr>
            <p:ph type="sldNum" sz="quarter" idx="5"/>
          </p:nvPr>
        </p:nvSpPr>
        <p:spPr/>
        <p:txBody>
          <a:bodyPr/>
          <a:lstStyle/>
          <a:p>
            <a:fld id="{DE09C6CC-E6A2-42B8-8847-B087AB271EDA}" type="slidenum">
              <a:rPr lang="en-US" smtClean="0"/>
              <a:t>47</a:t>
            </a:fld>
            <a:endParaRPr lang="en-US"/>
          </a:p>
        </p:txBody>
      </p:sp>
    </p:spTree>
    <p:extLst>
      <p:ext uri="{BB962C8B-B14F-4D97-AF65-F5344CB8AC3E}">
        <p14:creationId xmlns:p14="http://schemas.microsoft.com/office/powerpoint/2010/main" val="5706802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Design web pages for screen reader compatibility</a:t>
            </a:r>
          </a:p>
          <a:p>
            <a:r>
              <a:rPr lang="en-US" dirty="0"/>
              <a:t>Videos on web pages require edited closed captioning </a:t>
            </a:r>
          </a:p>
        </p:txBody>
      </p:sp>
      <p:sp>
        <p:nvSpPr>
          <p:cNvPr id="4" name="Slide Number Placeholder 3"/>
          <p:cNvSpPr>
            <a:spLocks noGrp="1"/>
          </p:cNvSpPr>
          <p:nvPr>
            <p:ph type="sldNum" sz="quarter" idx="5"/>
          </p:nvPr>
        </p:nvSpPr>
        <p:spPr/>
        <p:txBody>
          <a:bodyPr/>
          <a:lstStyle/>
          <a:p>
            <a:fld id="{F51ED7AC-F903-41C1-8DBC-12D4EE7DED56}" type="slidenum">
              <a:rPr lang="en-US" smtClean="0"/>
              <a:t>49</a:t>
            </a:fld>
            <a:endParaRPr lang="en-US"/>
          </a:p>
        </p:txBody>
      </p:sp>
    </p:spTree>
    <p:extLst>
      <p:ext uri="{BB962C8B-B14F-4D97-AF65-F5344CB8AC3E}">
        <p14:creationId xmlns:p14="http://schemas.microsoft.com/office/powerpoint/2010/main" val="1808679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YouTube and Lynda.com are good resources to use if you would like training videos. There are also many websites online that provide tutorials on what to do. </a:t>
            </a:r>
          </a:p>
          <a:p>
            <a:pPr lvl="0"/>
            <a:r>
              <a:rPr lang="en-US" sz="1200" kern="1200" dirty="0">
                <a:solidFill>
                  <a:schemeClr val="tx1"/>
                </a:solidFill>
                <a:effectLst/>
                <a:latin typeface="+mn-lt"/>
                <a:ea typeface="+mn-ea"/>
                <a:cs typeface="+mn-cs"/>
              </a:rPr>
              <a:t>The accessibility checkers in Word, PowerPoint, and Adobe Acrobat Pro will give you instructions on how to fix errors. </a:t>
            </a:r>
          </a:p>
          <a:p>
            <a:endParaRPr lang="en-US" dirty="0"/>
          </a:p>
        </p:txBody>
      </p:sp>
      <p:sp>
        <p:nvSpPr>
          <p:cNvPr id="4" name="Slide Number Placeholder 3"/>
          <p:cNvSpPr>
            <a:spLocks noGrp="1"/>
          </p:cNvSpPr>
          <p:nvPr>
            <p:ph type="sldNum" sz="quarter" idx="5"/>
          </p:nvPr>
        </p:nvSpPr>
        <p:spPr/>
        <p:txBody>
          <a:bodyPr/>
          <a:lstStyle/>
          <a:p>
            <a:fld id="{2A8E9AD3-DC30-429D-AA71-9C9229F3AE6E}" type="slidenum">
              <a:rPr lang="en-US" smtClean="0"/>
              <a:t>5</a:t>
            </a:fld>
            <a:endParaRPr lang="en-US"/>
          </a:p>
        </p:txBody>
      </p:sp>
    </p:spTree>
    <p:extLst>
      <p:ext uri="{BB962C8B-B14F-4D97-AF65-F5344CB8AC3E}">
        <p14:creationId xmlns:p14="http://schemas.microsoft.com/office/powerpoint/2010/main" val="23028308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9C6CC-E6A2-42B8-8847-B087AB271EDA}" type="slidenum">
              <a:rPr lang="en-US" smtClean="0"/>
              <a:t>50</a:t>
            </a:fld>
            <a:endParaRPr lang="en-US"/>
          </a:p>
        </p:txBody>
      </p:sp>
    </p:spTree>
    <p:extLst>
      <p:ext uri="{BB962C8B-B14F-4D97-AF65-F5344CB8AC3E}">
        <p14:creationId xmlns:p14="http://schemas.microsoft.com/office/powerpoint/2010/main" val="22414539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Avoid using all caps unless it’s an acronym because screen readers </a:t>
            </a:r>
            <a:r>
              <a:rPr lang="en-US" sz="1200" b="1" kern="1200" dirty="0">
                <a:solidFill>
                  <a:schemeClr val="tx1"/>
                </a:solidFill>
                <a:effectLst/>
                <a:latin typeface="+mn-lt"/>
                <a:ea typeface="+mn-ea"/>
                <a:cs typeface="+mn-cs"/>
              </a:rPr>
              <a:t>may</a:t>
            </a:r>
            <a:r>
              <a:rPr lang="en-US" sz="1200" kern="1200" dirty="0">
                <a:solidFill>
                  <a:schemeClr val="tx1"/>
                </a:solidFill>
                <a:effectLst/>
                <a:latin typeface="+mn-lt"/>
                <a:ea typeface="+mn-ea"/>
                <a:cs typeface="+mn-cs"/>
              </a:rPr>
              <a:t> read all caps as an acronym by reading one letter at a time.</a:t>
            </a:r>
          </a:p>
          <a:p>
            <a:endParaRPr lang="en-US" dirty="0"/>
          </a:p>
        </p:txBody>
      </p:sp>
      <p:sp>
        <p:nvSpPr>
          <p:cNvPr id="4" name="Slide Number Placeholder 3"/>
          <p:cNvSpPr>
            <a:spLocks noGrp="1"/>
          </p:cNvSpPr>
          <p:nvPr>
            <p:ph type="sldNum" sz="quarter" idx="5"/>
          </p:nvPr>
        </p:nvSpPr>
        <p:spPr/>
        <p:txBody>
          <a:bodyPr/>
          <a:lstStyle/>
          <a:p>
            <a:fld id="{DE09C6CC-E6A2-42B8-8847-B087AB271EDA}" type="slidenum">
              <a:rPr lang="en-US" smtClean="0"/>
              <a:t>54</a:t>
            </a:fld>
            <a:endParaRPr lang="en-US"/>
          </a:p>
        </p:txBody>
      </p:sp>
    </p:spTree>
    <p:extLst>
      <p:ext uri="{BB962C8B-B14F-4D97-AF65-F5344CB8AC3E}">
        <p14:creationId xmlns:p14="http://schemas.microsoft.com/office/powerpoint/2010/main" val="18189811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All links must contain either text or an image with alt text that describes where the link is going.</a:t>
            </a:r>
          </a:p>
          <a:p>
            <a:pPr lvl="0"/>
            <a:r>
              <a:rPr lang="en-US" sz="1200" kern="1200" dirty="0">
                <a:solidFill>
                  <a:schemeClr val="tx1"/>
                </a:solidFill>
                <a:effectLst/>
                <a:latin typeface="+mn-lt"/>
                <a:ea typeface="+mn-ea"/>
                <a:cs typeface="+mn-cs"/>
              </a:rPr>
              <a:t>Clearly describe where the link is going. Do not use “Click here” or “Learn more.” These words do not describe where the link is going.</a:t>
            </a:r>
          </a:p>
          <a:p>
            <a:pPr lvl="0"/>
            <a:r>
              <a:rPr lang="en-US" sz="1200" kern="1200" dirty="0">
                <a:solidFill>
                  <a:schemeClr val="tx1"/>
                </a:solidFill>
                <a:effectLst/>
                <a:latin typeface="+mn-lt"/>
                <a:ea typeface="+mn-ea"/>
                <a:cs typeface="+mn-cs"/>
              </a:rPr>
              <a:t>Do not place the URL on the page. Screen readers will read every the whole URL.</a:t>
            </a:r>
          </a:p>
          <a:p>
            <a:pPr lvl="0"/>
            <a:r>
              <a:rPr lang="en-US" sz="1200" kern="1200" dirty="0">
                <a:solidFill>
                  <a:schemeClr val="tx1"/>
                </a:solidFill>
                <a:effectLst/>
                <a:latin typeface="+mn-lt"/>
                <a:ea typeface="+mn-ea"/>
                <a:cs typeface="+mn-cs"/>
              </a:rPr>
              <a:t>Provide a clear description of where the link is going. Do this instead: Find more information on the LSU </a:t>
            </a:r>
            <a:r>
              <a:rPr lang="en-US" sz="1200" kern="1200" dirty="0" err="1">
                <a:solidFill>
                  <a:schemeClr val="tx1"/>
                </a:solidFill>
                <a:effectLst/>
                <a:latin typeface="+mn-lt"/>
                <a:ea typeface="+mn-ea"/>
                <a:cs typeface="+mn-cs"/>
              </a:rPr>
              <a:t>AgCenter</a:t>
            </a:r>
            <a:r>
              <a:rPr lang="en-US" sz="1200" kern="1200" dirty="0">
                <a:solidFill>
                  <a:schemeClr val="tx1"/>
                </a:solidFill>
                <a:effectLst/>
                <a:latin typeface="+mn-lt"/>
                <a:ea typeface="+mn-ea"/>
                <a:cs typeface="+mn-cs"/>
              </a:rPr>
              <a:t> website.</a:t>
            </a:r>
          </a:p>
          <a:p>
            <a:r>
              <a:rPr lang="en-US" sz="1200" kern="1200" dirty="0">
                <a:solidFill>
                  <a:schemeClr val="tx1"/>
                </a:solidFill>
                <a:effectLst/>
                <a:latin typeface="+mn-lt"/>
                <a:ea typeface="+mn-ea"/>
                <a:cs typeface="+mn-cs"/>
              </a:rPr>
              <a:t>Avoid redundant links, such as linking an image </a:t>
            </a:r>
            <a:r>
              <a:rPr lang="en-US" sz="1200" b="1" i="1"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text to the same URL. This causes screen readers to read the same information twice.</a:t>
            </a:r>
          </a:p>
          <a:p>
            <a:r>
              <a:rPr lang="en-US" sz="1200" kern="1200" dirty="0">
                <a:solidFill>
                  <a:schemeClr val="tx1"/>
                </a:solidFill>
                <a:effectLst/>
                <a:latin typeface="+mn-lt"/>
                <a:ea typeface="+mn-ea"/>
                <a:cs typeface="+mn-cs"/>
              </a:rPr>
              <a:t>When linking to a page outside of your website, make sure the new page opens in a new window and  the website or resource you’re linking to is also accessible (ADA compliant).</a:t>
            </a:r>
          </a:p>
          <a:p>
            <a:endParaRPr lang="en-US" dirty="0"/>
          </a:p>
        </p:txBody>
      </p:sp>
      <p:sp>
        <p:nvSpPr>
          <p:cNvPr id="4" name="Slide Number Placeholder 3"/>
          <p:cNvSpPr>
            <a:spLocks noGrp="1"/>
          </p:cNvSpPr>
          <p:nvPr>
            <p:ph type="sldNum" sz="quarter" idx="5"/>
          </p:nvPr>
        </p:nvSpPr>
        <p:spPr/>
        <p:txBody>
          <a:bodyPr/>
          <a:lstStyle/>
          <a:p>
            <a:fld id="{DE09C6CC-E6A2-42B8-8847-B087AB271EDA}" type="slidenum">
              <a:rPr lang="en-US" smtClean="0"/>
              <a:t>56</a:t>
            </a:fld>
            <a:endParaRPr lang="en-US"/>
          </a:p>
        </p:txBody>
      </p:sp>
    </p:spTree>
    <p:extLst>
      <p:ext uri="{BB962C8B-B14F-4D97-AF65-F5344CB8AC3E}">
        <p14:creationId xmlns:p14="http://schemas.microsoft.com/office/powerpoint/2010/main" val="42891006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All links must contain either text or an image with alt text that describes where the link is going.</a:t>
            </a:r>
          </a:p>
          <a:p>
            <a:pPr lvl="0"/>
            <a:r>
              <a:rPr lang="en-US" sz="1200" kern="1200" dirty="0">
                <a:solidFill>
                  <a:schemeClr val="tx1"/>
                </a:solidFill>
                <a:effectLst/>
                <a:latin typeface="+mn-lt"/>
                <a:ea typeface="+mn-ea"/>
                <a:cs typeface="+mn-cs"/>
              </a:rPr>
              <a:t>Clearly describe where the link is going. Do not use “Click here” or “Learn more.” These words do not describe where the link is going.</a:t>
            </a:r>
          </a:p>
          <a:p>
            <a:pPr lvl="0"/>
            <a:r>
              <a:rPr lang="en-US" sz="1200" kern="1200" dirty="0">
                <a:solidFill>
                  <a:schemeClr val="tx1"/>
                </a:solidFill>
                <a:effectLst/>
                <a:latin typeface="+mn-lt"/>
                <a:ea typeface="+mn-ea"/>
                <a:cs typeface="+mn-cs"/>
              </a:rPr>
              <a:t>Do not place the URL on the page. Screen readers will read every the whole URL.</a:t>
            </a:r>
          </a:p>
          <a:p>
            <a:pPr lvl="0"/>
            <a:r>
              <a:rPr lang="en-US" sz="1200" kern="1200" dirty="0">
                <a:solidFill>
                  <a:schemeClr val="tx1"/>
                </a:solidFill>
                <a:effectLst/>
                <a:latin typeface="+mn-lt"/>
                <a:ea typeface="+mn-ea"/>
                <a:cs typeface="+mn-cs"/>
              </a:rPr>
              <a:t>Provide a clear description of where the link is going. Do this instead: Our new process for creating and editing content is called </a:t>
            </a:r>
            <a:r>
              <a:rPr lang="en-US" sz="1200" u="sng" kern="1200" dirty="0">
                <a:solidFill>
                  <a:schemeClr val="tx1"/>
                </a:solidFill>
                <a:effectLst/>
                <a:latin typeface="+mn-lt"/>
                <a:ea typeface="+mn-ea"/>
                <a:cs typeface="+mn-cs"/>
                <a:hlinkClick r:id="rId3"/>
              </a:rPr>
              <a:t>Sitecore Express</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Avoid redundant links, such as linking an image </a:t>
            </a:r>
            <a:r>
              <a:rPr lang="en-US" sz="1200" b="1" i="1"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text to the same URL. This causes screen readers to read the same information twice.</a:t>
            </a:r>
          </a:p>
          <a:p>
            <a:r>
              <a:rPr lang="en-US" sz="1200" kern="1200" dirty="0">
                <a:solidFill>
                  <a:schemeClr val="tx1"/>
                </a:solidFill>
                <a:effectLst/>
                <a:latin typeface="+mn-lt"/>
                <a:ea typeface="+mn-ea"/>
                <a:cs typeface="+mn-cs"/>
              </a:rPr>
              <a:t>When linking to a page outside of your website, make sure the new page opens in a new window and  the website or resource you’re linking to is also accessible (ADA compliant).</a:t>
            </a:r>
          </a:p>
          <a:p>
            <a:endParaRPr lang="en-US" dirty="0"/>
          </a:p>
        </p:txBody>
      </p:sp>
      <p:sp>
        <p:nvSpPr>
          <p:cNvPr id="4" name="Slide Number Placeholder 3"/>
          <p:cNvSpPr>
            <a:spLocks noGrp="1"/>
          </p:cNvSpPr>
          <p:nvPr>
            <p:ph type="sldNum" sz="quarter" idx="5"/>
          </p:nvPr>
        </p:nvSpPr>
        <p:spPr/>
        <p:txBody>
          <a:bodyPr/>
          <a:lstStyle/>
          <a:p>
            <a:fld id="{DE09C6CC-E6A2-42B8-8847-B087AB271EDA}" type="slidenum">
              <a:rPr lang="en-US" smtClean="0"/>
              <a:t>59</a:t>
            </a:fld>
            <a:endParaRPr lang="en-US"/>
          </a:p>
        </p:txBody>
      </p:sp>
    </p:spTree>
    <p:extLst>
      <p:ext uri="{BB962C8B-B14F-4D97-AF65-F5344CB8AC3E}">
        <p14:creationId xmlns:p14="http://schemas.microsoft.com/office/powerpoint/2010/main" val="8513991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Ana will give more information on creating an accessible document and remediating or fixing an existing document. However, we are using PDFs more than necessary on the LSU </a:t>
            </a:r>
            <a:r>
              <a:rPr lang="en-US" sz="1200" kern="1200" dirty="0" err="1">
                <a:solidFill>
                  <a:schemeClr val="tx1"/>
                </a:solidFill>
                <a:effectLst/>
                <a:latin typeface="+mn-lt"/>
                <a:ea typeface="+mn-ea"/>
                <a:cs typeface="+mn-cs"/>
              </a:rPr>
              <a:t>AgCenter</a:t>
            </a:r>
            <a:r>
              <a:rPr lang="en-US" sz="1200" kern="1200" dirty="0">
                <a:solidFill>
                  <a:schemeClr val="tx1"/>
                </a:solidFill>
                <a:effectLst/>
                <a:latin typeface="+mn-lt"/>
                <a:ea typeface="+mn-ea"/>
                <a:cs typeface="+mn-cs"/>
              </a:rPr>
              <a:t> website. I want to briefly explain the difference between a PDF and a web page.</a:t>
            </a:r>
          </a:p>
          <a:p>
            <a:endParaRPr lang="en-US" dirty="0"/>
          </a:p>
        </p:txBody>
      </p:sp>
      <p:sp>
        <p:nvSpPr>
          <p:cNvPr id="4" name="Slide Number Placeholder 3"/>
          <p:cNvSpPr>
            <a:spLocks noGrp="1"/>
          </p:cNvSpPr>
          <p:nvPr>
            <p:ph type="sldNum" sz="quarter" idx="5"/>
          </p:nvPr>
        </p:nvSpPr>
        <p:spPr/>
        <p:txBody>
          <a:bodyPr/>
          <a:lstStyle/>
          <a:p>
            <a:fld id="{DE09C6CC-E6A2-42B8-8847-B087AB271EDA}" type="slidenum">
              <a:rPr lang="en-US" smtClean="0"/>
              <a:t>62</a:t>
            </a:fld>
            <a:endParaRPr lang="en-US"/>
          </a:p>
        </p:txBody>
      </p:sp>
    </p:spTree>
    <p:extLst>
      <p:ext uri="{BB962C8B-B14F-4D97-AF65-F5344CB8AC3E}">
        <p14:creationId xmlns:p14="http://schemas.microsoft.com/office/powerpoint/2010/main" val="29436917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you put a PDF on a web page, you are using one document to share or house another document instead of using the web page document to display the information.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think this has become a habit or just something that is easy to do.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PDFs were not created to replace or become a web page.</a:t>
            </a:r>
          </a:p>
          <a:p>
            <a:endParaRPr lang="en-US" dirty="0"/>
          </a:p>
        </p:txBody>
      </p:sp>
      <p:sp>
        <p:nvSpPr>
          <p:cNvPr id="4" name="Slide Number Placeholder 3"/>
          <p:cNvSpPr>
            <a:spLocks noGrp="1"/>
          </p:cNvSpPr>
          <p:nvPr>
            <p:ph type="sldNum" sz="quarter" idx="5"/>
          </p:nvPr>
        </p:nvSpPr>
        <p:spPr/>
        <p:txBody>
          <a:bodyPr/>
          <a:lstStyle/>
          <a:p>
            <a:fld id="{DE09C6CC-E6A2-42B8-8847-B087AB271EDA}" type="slidenum">
              <a:rPr lang="en-US" smtClean="0"/>
              <a:t>63</a:t>
            </a:fld>
            <a:endParaRPr lang="en-US"/>
          </a:p>
        </p:txBody>
      </p:sp>
    </p:spTree>
    <p:extLst>
      <p:ext uri="{BB962C8B-B14F-4D97-AF65-F5344CB8AC3E}">
        <p14:creationId xmlns:p14="http://schemas.microsoft.com/office/powerpoint/2010/main" val="30011775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Limit PDFs on web pages, unless you have a good reason for having one. </a:t>
            </a:r>
          </a:p>
          <a:p>
            <a:pPr lvl="0"/>
            <a:r>
              <a:rPr lang="en-US" sz="1200" kern="1200" dirty="0">
                <a:solidFill>
                  <a:schemeClr val="tx1"/>
                </a:solidFill>
                <a:effectLst/>
                <a:latin typeface="+mn-lt"/>
                <a:ea typeface="+mn-ea"/>
                <a:cs typeface="+mn-cs"/>
              </a:rPr>
              <a:t>If you have a PDF on the web page, also put all the content from the PDF, if feasible.</a:t>
            </a:r>
          </a:p>
          <a:p>
            <a:pPr lvl="0"/>
            <a:r>
              <a:rPr lang="en-US" sz="1200" kern="1200" dirty="0">
                <a:solidFill>
                  <a:schemeClr val="tx1"/>
                </a:solidFill>
                <a:effectLst/>
                <a:latin typeface="+mn-lt"/>
                <a:ea typeface="+mn-ea"/>
                <a:cs typeface="+mn-cs"/>
              </a:rPr>
              <a:t>One reason for this is that even though search engines don’t usually put a PDF at the top of search results, it is possible that a PDF could show up before the page does. If a person who is visually impaired is searching for information and the PDF somehow shows up at the top of the search results, then there’s an accessibility issue.</a:t>
            </a:r>
          </a:p>
          <a:p>
            <a:endParaRPr lang="en-US" dirty="0"/>
          </a:p>
        </p:txBody>
      </p:sp>
      <p:sp>
        <p:nvSpPr>
          <p:cNvPr id="4" name="Slide Number Placeholder 3"/>
          <p:cNvSpPr>
            <a:spLocks noGrp="1"/>
          </p:cNvSpPr>
          <p:nvPr>
            <p:ph type="sldNum" sz="quarter" idx="5"/>
          </p:nvPr>
        </p:nvSpPr>
        <p:spPr/>
        <p:txBody>
          <a:bodyPr/>
          <a:lstStyle/>
          <a:p>
            <a:fld id="{DE09C6CC-E6A2-42B8-8847-B087AB271EDA}" type="slidenum">
              <a:rPr lang="en-US" smtClean="0"/>
              <a:t>64</a:t>
            </a:fld>
            <a:endParaRPr lang="en-US"/>
          </a:p>
        </p:txBody>
      </p:sp>
    </p:spTree>
    <p:extLst>
      <p:ext uri="{BB962C8B-B14F-4D97-AF65-F5344CB8AC3E}">
        <p14:creationId xmlns:p14="http://schemas.microsoft.com/office/powerpoint/2010/main" val="24173388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what we’ve always done” or “It’s easy” </a:t>
            </a:r>
            <a:r>
              <a:rPr lang="en-US" sz="1200" b="1" i="1" kern="1200" dirty="0">
                <a:solidFill>
                  <a:schemeClr val="tx1"/>
                </a:solidFill>
                <a:effectLst/>
                <a:latin typeface="+mn-lt"/>
                <a:ea typeface="+mn-ea"/>
                <a:cs typeface="+mn-cs"/>
              </a:rPr>
              <a:t>are not </a:t>
            </a:r>
            <a:r>
              <a:rPr lang="en-US" sz="1200" kern="1200" dirty="0">
                <a:solidFill>
                  <a:schemeClr val="tx1"/>
                </a:solidFill>
                <a:effectLst/>
                <a:latin typeface="+mn-lt"/>
                <a:ea typeface="+mn-ea"/>
                <a:cs typeface="+mn-cs"/>
              </a:rPr>
              <a:t>good reasons. </a:t>
            </a:r>
          </a:p>
          <a:p>
            <a:endParaRPr lang="en-US" dirty="0"/>
          </a:p>
        </p:txBody>
      </p:sp>
      <p:sp>
        <p:nvSpPr>
          <p:cNvPr id="4" name="Slide Number Placeholder 3"/>
          <p:cNvSpPr>
            <a:spLocks noGrp="1"/>
          </p:cNvSpPr>
          <p:nvPr>
            <p:ph type="sldNum" sz="quarter" idx="5"/>
          </p:nvPr>
        </p:nvSpPr>
        <p:spPr/>
        <p:txBody>
          <a:bodyPr/>
          <a:lstStyle/>
          <a:p>
            <a:fld id="{DE09C6CC-E6A2-42B8-8847-B087AB271EDA}" type="slidenum">
              <a:rPr lang="en-US" smtClean="0"/>
              <a:t>65</a:t>
            </a:fld>
            <a:endParaRPr lang="en-US"/>
          </a:p>
        </p:txBody>
      </p:sp>
    </p:spTree>
    <p:extLst>
      <p:ext uri="{BB962C8B-B14F-4D97-AF65-F5344CB8AC3E}">
        <p14:creationId xmlns:p14="http://schemas.microsoft.com/office/powerpoint/2010/main" val="28960056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Search Engine Optimization (SEO) is the process of optimizing your website content so that people can find it when they search on the internet. Search engines like Google can easily locate and read PDF files, but these documents often lack basic information that help search engines know what the content is about, which affects your position in search results. This means that a PDF rarely appears at the top of the page in search results.</a:t>
            </a:r>
          </a:p>
          <a:p>
            <a:pPr lvl="0"/>
            <a:r>
              <a:rPr lang="en-US" sz="1200" kern="1200" dirty="0">
                <a:solidFill>
                  <a:schemeClr val="tx1"/>
                </a:solidFill>
                <a:effectLst/>
                <a:latin typeface="+mn-lt"/>
                <a:ea typeface="+mn-ea"/>
                <a:cs typeface="+mn-cs"/>
              </a:rPr>
              <a:t>Visitors can more easily engage and interact with your website on regular pages than with PDF documents. Visitors to your website must make an additional click on the PDF before they can view the content.</a:t>
            </a:r>
          </a:p>
          <a:p>
            <a:endParaRPr lang="en-US" dirty="0"/>
          </a:p>
        </p:txBody>
      </p:sp>
      <p:sp>
        <p:nvSpPr>
          <p:cNvPr id="4" name="Slide Number Placeholder 3"/>
          <p:cNvSpPr>
            <a:spLocks noGrp="1"/>
          </p:cNvSpPr>
          <p:nvPr>
            <p:ph type="sldNum" sz="quarter" idx="5"/>
          </p:nvPr>
        </p:nvSpPr>
        <p:spPr/>
        <p:txBody>
          <a:bodyPr/>
          <a:lstStyle/>
          <a:p>
            <a:fld id="{DE09C6CC-E6A2-42B8-8847-B087AB271EDA}" type="slidenum">
              <a:rPr lang="en-US" smtClean="0"/>
              <a:t>66</a:t>
            </a:fld>
            <a:endParaRPr lang="en-US"/>
          </a:p>
        </p:txBody>
      </p:sp>
    </p:spTree>
    <p:extLst>
      <p:ext uri="{BB962C8B-B14F-4D97-AF65-F5344CB8AC3E}">
        <p14:creationId xmlns:p14="http://schemas.microsoft.com/office/powerpoint/2010/main" val="41599741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Convey simple information – Includes pictures, icons, drawings, or logos. Limit alt text 125 characters or less.</a:t>
            </a:r>
          </a:p>
          <a:p>
            <a:pPr lvl="0"/>
            <a:r>
              <a:rPr lang="en-US" sz="1200" kern="1200" dirty="0">
                <a:solidFill>
                  <a:schemeClr val="tx1"/>
                </a:solidFill>
                <a:effectLst/>
                <a:latin typeface="+mn-lt"/>
                <a:ea typeface="+mn-ea"/>
                <a:cs typeface="+mn-cs"/>
              </a:rPr>
              <a:t>Convey complex information – Includes graphs and charts. Usually requires a long description which is more than 125 characters. Description should be the text equivalent of the information that’s being presented graphically and can be added in the content section of the page.</a:t>
            </a:r>
          </a:p>
          <a:p>
            <a:pPr lvl="0"/>
            <a:r>
              <a:rPr lang="en-US" sz="1200" kern="1200" dirty="0">
                <a:solidFill>
                  <a:schemeClr val="tx1"/>
                </a:solidFill>
                <a:effectLst/>
                <a:latin typeface="+mn-lt"/>
                <a:ea typeface="+mn-ea"/>
                <a:cs typeface="+mn-cs"/>
              </a:rPr>
              <a:t>Decorative – Only for decoration and does not convey any important information or meaning.  It requires empty alt text.</a:t>
            </a:r>
          </a:p>
          <a:p>
            <a:endParaRPr lang="en-US" dirty="0"/>
          </a:p>
        </p:txBody>
      </p:sp>
      <p:sp>
        <p:nvSpPr>
          <p:cNvPr id="4" name="Slide Number Placeholder 3"/>
          <p:cNvSpPr>
            <a:spLocks noGrp="1"/>
          </p:cNvSpPr>
          <p:nvPr>
            <p:ph type="sldNum" sz="quarter" idx="5"/>
          </p:nvPr>
        </p:nvSpPr>
        <p:spPr/>
        <p:txBody>
          <a:bodyPr/>
          <a:lstStyle/>
          <a:p>
            <a:fld id="{DE09C6CC-E6A2-42B8-8847-B087AB271EDA}" type="slidenum">
              <a:rPr lang="en-US" smtClean="0"/>
              <a:t>68</a:t>
            </a:fld>
            <a:endParaRPr lang="en-US"/>
          </a:p>
        </p:txBody>
      </p:sp>
    </p:spTree>
    <p:extLst>
      <p:ext uri="{BB962C8B-B14F-4D97-AF65-F5344CB8AC3E}">
        <p14:creationId xmlns:p14="http://schemas.microsoft.com/office/powerpoint/2010/main" val="1514970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By mentally reframing digital accessibility as a kind of “design challenge” and less of a forced requirement, you can open the door to many possible solutions that are both beautiful and accessible. </a:t>
            </a:r>
          </a:p>
          <a:p>
            <a:endParaRPr lang="en-US" dirty="0"/>
          </a:p>
        </p:txBody>
      </p:sp>
      <p:sp>
        <p:nvSpPr>
          <p:cNvPr id="4" name="Slide Number Placeholder 3"/>
          <p:cNvSpPr>
            <a:spLocks noGrp="1"/>
          </p:cNvSpPr>
          <p:nvPr>
            <p:ph type="sldNum" sz="quarter" idx="5"/>
          </p:nvPr>
        </p:nvSpPr>
        <p:spPr/>
        <p:txBody>
          <a:bodyPr/>
          <a:lstStyle/>
          <a:p>
            <a:fld id="{2A8E9AD3-DC30-429D-AA71-9C9229F3AE6E}" type="slidenum">
              <a:rPr lang="en-US" smtClean="0"/>
              <a:t>7</a:t>
            </a:fld>
            <a:endParaRPr lang="en-US"/>
          </a:p>
        </p:txBody>
      </p:sp>
    </p:spTree>
    <p:extLst>
      <p:ext uri="{BB962C8B-B14F-4D97-AF65-F5344CB8AC3E}">
        <p14:creationId xmlns:p14="http://schemas.microsoft.com/office/powerpoint/2010/main" val="22484987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Write the alt text in the proper context based on the content surrounding the image.</a:t>
            </a:r>
          </a:p>
          <a:p>
            <a:pPr lvl="0"/>
            <a:r>
              <a:rPr lang="en-US" sz="1200" kern="1200" dirty="0">
                <a:solidFill>
                  <a:schemeClr val="tx1"/>
                </a:solidFill>
                <a:effectLst/>
                <a:latin typeface="+mn-lt"/>
                <a:ea typeface="+mn-ea"/>
                <a:cs typeface="+mn-cs"/>
              </a:rPr>
              <a:t>Since screen readers automatically announce that an image is an image, there’s no need to include the text “picture of” or “image of” in the alt text.</a:t>
            </a:r>
          </a:p>
          <a:p>
            <a:pPr lvl="0"/>
            <a:r>
              <a:rPr lang="en-US" sz="1200" kern="1200" dirty="0">
                <a:solidFill>
                  <a:schemeClr val="tx1"/>
                </a:solidFill>
                <a:effectLst/>
                <a:latin typeface="+mn-lt"/>
                <a:ea typeface="+mn-ea"/>
                <a:cs typeface="+mn-cs"/>
              </a:rPr>
              <a:t>Describe the image as clearly and concisely as possible but keep it short to no more than 125 characters.</a:t>
            </a:r>
          </a:p>
          <a:p>
            <a:pPr lvl="0"/>
            <a:r>
              <a:rPr lang="en-US" sz="1200" kern="1200" dirty="0">
                <a:solidFill>
                  <a:schemeClr val="tx1"/>
                </a:solidFill>
                <a:effectLst/>
                <a:latin typeface="+mn-lt"/>
                <a:ea typeface="+mn-ea"/>
                <a:cs typeface="+mn-cs"/>
              </a:rPr>
              <a:t>If an image needs a longer description, describe the image in the content of the article and provide a shorter alt text. However, do not duplicate the description in the alt text and in the content of the article</a:t>
            </a:r>
          </a:p>
          <a:p>
            <a:pPr lvl="0"/>
            <a:r>
              <a:rPr lang="en-US" sz="1200" kern="1200" dirty="0">
                <a:solidFill>
                  <a:schemeClr val="tx1"/>
                </a:solidFill>
                <a:effectLst/>
                <a:latin typeface="+mn-lt"/>
                <a:ea typeface="+mn-ea"/>
                <a:cs typeface="+mn-cs"/>
              </a:rPr>
              <a:t>As with any text, use proper punctuation, spelling and spacing in the alt text. This makes the information easier to understand.</a:t>
            </a:r>
          </a:p>
          <a:p>
            <a:pPr lvl="0"/>
            <a:r>
              <a:rPr lang="en-US" sz="1200" kern="1200" dirty="0">
                <a:solidFill>
                  <a:schemeClr val="tx1"/>
                </a:solidFill>
                <a:effectLst/>
                <a:latin typeface="+mn-lt"/>
                <a:ea typeface="+mn-ea"/>
                <a:cs typeface="+mn-cs"/>
              </a:rPr>
              <a:t>Try to avoid using images with text. Search engines and screen readers cannot read the text located within images. If you cannot avoid using images with text, it is best to have the exact same text within the alt text. If the exact same text is too long, then it should be in the content on the page.</a:t>
            </a:r>
          </a:p>
          <a:p>
            <a:pPr lvl="0"/>
            <a:r>
              <a:rPr lang="en-US" sz="1200" kern="1200" dirty="0">
                <a:solidFill>
                  <a:schemeClr val="tx1"/>
                </a:solidFill>
                <a:effectLst/>
                <a:latin typeface="+mn-lt"/>
                <a:ea typeface="+mn-ea"/>
                <a:cs typeface="+mn-cs"/>
              </a:rPr>
              <a:t>Provide the content and the function of the image. If you have an image with a link, the alt text should describe the image and where the link is going. For example, if you have a logo linked to your home page, the alt text should describe your logo and have the word “home.” </a:t>
            </a:r>
          </a:p>
          <a:p>
            <a:endParaRPr lang="en-US" dirty="0"/>
          </a:p>
        </p:txBody>
      </p:sp>
      <p:sp>
        <p:nvSpPr>
          <p:cNvPr id="4" name="Slide Number Placeholder 3"/>
          <p:cNvSpPr>
            <a:spLocks noGrp="1"/>
          </p:cNvSpPr>
          <p:nvPr>
            <p:ph type="sldNum" sz="quarter" idx="5"/>
          </p:nvPr>
        </p:nvSpPr>
        <p:spPr/>
        <p:txBody>
          <a:bodyPr/>
          <a:lstStyle/>
          <a:p>
            <a:fld id="{DE09C6CC-E6A2-42B8-8847-B087AB271EDA}" type="slidenum">
              <a:rPr lang="en-US" smtClean="0"/>
              <a:t>72</a:t>
            </a:fld>
            <a:endParaRPr lang="en-US"/>
          </a:p>
        </p:txBody>
      </p:sp>
    </p:spTree>
    <p:extLst>
      <p:ext uri="{BB962C8B-B14F-4D97-AF65-F5344CB8AC3E}">
        <p14:creationId xmlns:p14="http://schemas.microsoft.com/office/powerpoint/2010/main" val="21811394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means capitalizing the first letter of each sentence and placing periods at the end of each sentence.</a:t>
            </a:r>
          </a:p>
        </p:txBody>
      </p:sp>
      <p:sp>
        <p:nvSpPr>
          <p:cNvPr id="4" name="Slide Number Placeholder 3"/>
          <p:cNvSpPr>
            <a:spLocks noGrp="1"/>
          </p:cNvSpPr>
          <p:nvPr>
            <p:ph type="sldNum" sz="quarter" idx="5"/>
          </p:nvPr>
        </p:nvSpPr>
        <p:spPr/>
        <p:txBody>
          <a:bodyPr/>
          <a:lstStyle/>
          <a:p>
            <a:fld id="{F51ED7AC-F903-41C1-8DBC-12D4EE7DED56}" type="slidenum">
              <a:rPr lang="en-US" smtClean="0"/>
              <a:t>73</a:t>
            </a:fld>
            <a:endParaRPr lang="en-US"/>
          </a:p>
        </p:txBody>
      </p:sp>
    </p:spTree>
    <p:extLst>
      <p:ext uri="{BB962C8B-B14F-4D97-AF65-F5344CB8AC3E}">
        <p14:creationId xmlns:p14="http://schemas.microsoft.com/office/powerpoint/2010/main" val="35981532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1ED7AC-F903-41C1-8DBC-12D4EE7DED56}" type="slidenum">
              <a:rPr lang="en-US" smtClean="0"/>
              <a:t>75</a:t>
            </a:fld>
            <a:endParaRPr lang="en-US"/>
          </a:p>
        </p:txBody>
      </p:sp>
    </p:spTree>
    <p:extLst>
      <p:ext uri="{BB962C8B-B14F-4D97-AF65-F5344CB8AC3E}">
        <p14:creationId xmlns:p14="http://schemas.microsoft.com/office/powerpoint/2010/main" val="13245635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1ED7AC-F903-41C1-8DBC-12D4EE7DED56}" type="slidenum">
              <a:rPr lang="en-US" smtClean="0"/>
              <a:t>76</a:t>
            </a:fld>
            <a:endParaRPr lang="en-US"/>
          </a:p>
        </p:txBody>
      </p:sp>
    </p:spTree>
    <p:extLst>
      <p:ext uri="{BB962C8B-B14F-4D97-AF65-F5344CB8AC3E}">
        <p14:creationId xmlns:p14="http://schemas.microsoft.com/office/powerpoint/2010/main" val="2733716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1ED7AC-F903-41C1-8DBC-12D4EE7DED56}" type="slidenum">
              <a:rPr lang="en-US" smtClean="0"/>
              <a:t>77</a:t>
            </a:fld>
            <a:endParaRPr lang="en-US"/>
          </a:p>
        </p:txBody>
      </p:sp>
    </p:spTree>
    <p:extLst>
      <p:ext uri="{BB962C8B-B14F-4D97-AF65-F5344CB8AC3E}">
        <p14:creationId xmlns:p14="http://schemas.microsoft.com/office/powerpoint/2010/main" val="28875768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FTC says it should be 99% accurate for broadcast television.</a:t>
            </a:r>
          </a:p>
          <a:p>
            <a:endParaRPr lang="en-US" dirty="0"/>
          </a:p>
        </p:txBody>
      </p:sp>
      <p:sp>
        <p:nvSpPr>
          <p:cNvPr id="4" name="Slide Number Placeholder 3"/>
          <p:cNvSpPr>
            <a:spLocks noGrp="1"/>
          </p:cNvSpPr>
          <p:nvPr>
            <p:ph type="sldNum" sz="quarter" idx="5"/>
          </p:nvPr>
        </p:nvSpPr>
        <p:spPr/>
        <p:txBody>
          <a:bodyPr/>
          <a:lstStyle/>
          <a:p>
            <a:fld id="{DE09C6CC-E6A2-42B8-8847-B087AB271EDA}" type="slidenum">
              <a:rPr lang="en-US" smtClean="0"/>
              <a:t>78</a:t>
            </a:fld>
            <a:endParaRPr lang="en-US"/>
          </a:p>
        </p:txBody>
      </p:sp>
    </p:spTree>
    <p:extLst>
      <p:ext uri="{BB962C8B-B14F-4D97-AF65-F5344CB8AC3E}">
        <p14:creationId xmlns:p14="http://schemas.microsoft.com/office/powerpoint/2010/main" val="2692417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core principles are the same for all document types, but the individual steps vary depending on which tool you’re using and what the final format of the document will be.  I will be describing the basic requirements for an accessible document in the following slides. </a:t>
            </a:r>
          </a:p>
          <a:p>
            <a:endParaRPr lang="en-US" dirty="0"/>
          </a:p>
        </p:txBody>
      </p:sp>
      <p:sp>
        <p:nvSpPr>
          <p:cNvPr id="4" name="Slide Number Placeholder 3"/>
          <p:cNvSpPr>
            <a:spLocks noGrp="1"/>
          </p:cNvSpPr>
          <p:nvPr>
            <p:ph type="sldNum" sz="quarter" idx="5"/>
          </p:nvPr>
        </p:nvSpPr>
        <p:spPr/>
        <p:txBody>
          <a:bodyPr/>
          <a:lstStyle/>
          <a:p>
            <a:fld id="{2A8E9AD3-DC30-429D-AA71-9C9229F3AE6E}" type="slidenum">
              <a:rPr lang="en-US" smtClean="0"/>
              <a:t>10</a:t>
            </a:fld>
            <a:endParaRPr lang="en-US"/>
          </a:p>
        </p:txBody>
      </p:sp>
    </p:spTree>
    <p:extLst>
      <p:ext uri="{BB962C8B-B14F-4D97-AF65-F5344CB8AC3E}">
        <p14:creationId xmlns:p14="http://schemas.microsoft.com/office/powerpoint/2010/main" val="1208351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Both Word and InDesign can automatically add tags when converting to PDF. You can also edit tags directly in Adobe Acrobat Pro. </a:t>
            </a:r>
          </a:p>
          <a:p>
            <a:endParaRPr lang="en-US" dirty="0"/>
          </a:p>
        </p:txBody>
      </p:sp>
      <p:sp>
        <p:nvSpPr>
          <p:cNvPr id="4" name="Slide Number Placeholder 3"/>
          <p:cNvSpPr>
            <a:spLocks noGrp="1"/>
          </p:cNvSpPr>
          <p:nvPr>
            <p:ph type="sldNum" sz="quarter" idx="5"/>
          </p:nvPr>
        </p:nvSpPr>
        <p:spPr/>
        <p:txBody>
          <a:bodyPr/>
          <a:lstStyle/>
          <a:p>
            <a:fld id="{2A8E9AD3-DC30-429D-AA71-9C9229F3AE6E}" type="slidenum">
              <a:rPr lang="en-US" smtClean="0"/>
              <a:t>13</a:t>
            </a:fld>
            <a:endParaRPr lang="en-US"/>
          </a:p>
        </p:txBody>
      </p:sp>
    </p:spTree>
    <p:extLst>
      <p:ext uri="{BB962C8B-B14F-4D97-AF65-F5344CB8AC3E}">
        <p14:creationId xmlns:p14="http://schemas.microsoft.com/office/powerpoint/2010/main" val="2841307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Most authoring tools provide a means of adding alternate text to images, usually in a dialog that appears when an image is added, or later within an image properties dialog.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Images that add no meaningful information should be marked as decorative. This will let assistive technology to ignore those elements and they will not be flagged for accessibility issues. </a:t>
            </a:r>
          </a:p>
          <a:p>
            <a:pPr marL="0" indent="0">
              <a:buNone/>
            </a:pPr>
            <a:endParaRPr lang="en-US" dirty="0"/>
          </a:p>
        </p:txBody>
      </p:sp>
      <p:sp>
        <p:nvSpPr>
          <p:cNvPr id="4" name="Slide Number Placeholder 3"/>
          <p:cNvSpPr>
            <a:spLocks noGrp="1"/>
          </p:cNvSpPr>
          <p:nvPr>
            <p:ph type="sldNum" sz="quarter" idx="5"/>
          </p:nvPr>
        </p:nvSpPr>
        <p:spPr/>
        <p:txBody>
          <a:bodyPr/>
          <a:lstStyle/>
          <a:p>
            <a:fld id="{2A8E9AD3-DC30-429D-AA71-9C9229F3AE6E}" type="slidenum">
              <a:rPr lang="en-US" smtClean="0"/>
              <a:t>14</a:t>
            </a:fld>
            <a:endParaRPr lang="en-US"/>
          </a:p>
        </p:txBody>
      </p:sp>
    </p:spTree>
    <p:extLst>
      <p:ext uri="{BB962C8B-B14F-4D97-AF65-F5344CB8AC3E}">
        <p14:creationId xmlns:p14="http://schemas.microsoft.com/office/powerpoint/2010/main" val="3615609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enables screen reader users to understand how the page is organized, and to quickly navigate to content of interest. Most screen readers have features that enable users to jump quickly between headings with a single key-stroke.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Virtually every document authoring format includes support for headings and subheadings.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A8E9AD3-DC30-429D-AA71-9C9229F3AE6E}" type="slidenum">
              <a:rPr lang="en-US" smtClean="0"/>
              <a:t>17</a:t>
            </a:fld>
            <a:endParaRPr lang="en-US"/>
          </a:p>
        </p:txBody>
      </p:sp>
    </p:spTree>
    <p:extLst>
      <p:ext uri="{BB962C8B-B14F-4D97-AF65-F5344CB8AC3E}">
        <p14:creationId xmlns:p14="http://schemas.microsoft.com/office/powerpoint/2010/main" val="1233774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How to add structure:</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Use the heading styles within Word and PowerPoint to apply structure. </a:t>
            </a:r>
          </a:p>
          <a:p>
            <a:pPr lvl="1"/>
            <a:r>
              <a:rPr lang="en-US" sz="1200" kern="1200" dirty="0">
                <a:solidFill>
                  <a:schemeClr val="tx1"/>
                </a:solidFill>
                <a:effectLst/>
                <a:latin typeface="+mn-lt"/>
                <a:ea typeface="+mn-ea"/>
                <a:cs typeface="+mn-cs"/>
              </a:rPr>
              <a:t>You can edit the way they look by right clicking on the Style and choosing </a:t>
            </a:r>
            <a:r>
              <a:rPr lang="en-US" sz="1200" b="1" kern="1200" dirty="0">
                <a:solidFill>
                  <a:schemeClr val="tx1"/>
                </a:solidFill>
                <a:effectLst/>
                <a:latin typeface="+mn-lt"/>
                <a:ea typeface="+mn-ea"/>
                <a:cs typeface="+mn-cs"/>
              </a:rPr>
              <a:t>Modify.</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A8E9AD3-DC30-429D-AA71-9C9229F3AE6E}" type="slidenum">
              <a:rPr lang="en-US" smtClean="0"/>
              <a:t>18</a:t>
            </a:fld>
            <a:endParaRPr lang="en-US"/>
          </a:p>
        </p:txBody>
      </p:sp>
    </p:spTree>
    <p:extLst>
      <p:ext uri="{BB962C8B-B14F-4D97-AF65-F5344CB8AC3E}">
        <p14:creationId xmlns:p14="http://schemas.microsoft.com/office/powerpoint/2010/main" val="4154335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22669"/>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402344"/>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928D824-4C11-4B3F-B50A-7653F8DB5DE4}" type="datetimeFigureOut">
              <a:rPr lang="en-US" smtClean="0"/>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FEBC4-A069-4158-9BDC-E2B1330FE492}" type="slidenum">
              <a:rPr lang="en-US" smtClean="0"/>
              <a:t>‹#›</a:t>
            </a:fld>
            <a:endParaRPr lang="en-US"/>
          </a:p>
        </p:txBody>
      </p:sp>
    </p:spTree>
    <p:extLst>
      <p:ext uri="{BB962C8B-B14F-4D97-AF65-F5344CB8AC3E}">
        <p14:creationId xmlns:p14="http://schemas.microsoft.com/office/powerpoint/2010/main" val="2435368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3839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28D824-4C11-4B3F-B50A-7653F8DB5DE4}" type="datetimeFigureOut">
              <a:rPr lang="en-US" smtClean="0"/>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1279634" cy="365125"/>
          </a:xfrm>
        </p:spPr>
        <p:txBody>
          <a:bodyPr/>
          <a:lstStyle/>
          <a:p>
            <a:fld id="{7F5FEBC4-A069-4158-9BDC-E2B1330FE492}" type="slidenum">
              <a:rPr lang="en-US" smtClean="0"/>
              <a:t>‹#›</a:t>
            </a:fld>
            <a:endParaRPr lang="en-US"/>
          </a:p>
        </p:txBody>
      </p:sp>
    </p:spTree>
    <p:extLst>
      <p:ext uri="{BB962C8B-B14F-4D97-AF65-F5344CB8AC3E}">
        <p14:creationId xmlns:p14="http://schemas.microsoft.com/office/powerpoint/2010/main" val="2819530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7255"/>
            <a:ext cx="2628900" cy="496088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7255"/>
            <a:ext cx="7734300" cy="496088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28D824-4C11-4B3F-B50A-7653F8DB5DE4}" type="datetimeFigureOut">
              <a:rPr lang="en-US" smtClean="0"/>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1479331" cy="365125"/>
          </a:xfrm>
        </p:spPr>
        <p:txBody>
          <a:bodyPr/>
          <a:lstStyle/>
          <a:p>
            <a:fld id="{7F5FEBC4-A069-4158-9BDC-E2B1330FE492}" type="slidenum">
              <a:rPr lang="en-US" smtClean="0"/>
              <a:t>‹#›</a:t>
            </a:fld>
            <a:endParaRPr lang="en-US"/>
          </a:p>
        </p:txBody>
      </p:sp>
    </p:spTree>
    <p:extLst>
      <p:ext uri="{BB962C8B-B14F-4D97-AF65-F5344CB8AC3E}">
        <p14:creationId xmlns:p14="http://schemas.microsoft.com/office/powerpoint/2010/main" val="2344366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22669"/>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402344"/>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928D824-4C11-4B3F-B50A-7653F8DB5DE4}" type="datetimeFigureOut">
              <a:rPr lang="en-US" smtClean="0"/>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FEBC4-A069-4158-9BDC-E2B1330FE492}" type="slidenum">
              <a:rPr lang="en-US" smtClean="0"/>
              <a:t>‹#›</a:t>
            </a:fld>
            <a:endParaRPr lang="en-US"/>
          </a:p>
        </p:txBody>
      </p:sp>
    </p:spTree>
    <p:extLst>
      <p:ext uri="{BB962C8B-B14F-4D97-AF65-F5344CB8AC3E}">
        <p14:creationId xmlns:p14="http://schemas.microsoft.com/office/powerpoint/2010/main" val="1172334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3870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28D824-4C11-4B3F-B50A-7653F8DB5DE4}" type="datetimeFigureOut">
              <a:rPr lang="en-US" smtClean="0"/>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1626476" cy="365125"/>
          </a:xfrm>
        </p:spPr>
        <p:txBody>
          <a:bodyPr/>
          <a:lstStyle/>
          <a:p>
            <a:fld id="{7F5FEBC4-A069-4158-9BDC-E2B1330FE492}" type="slidenum">
              <a:rPr lang="en-US" smtClean="0"/>
              <a:t>‹#›</a:t>
            </a:fld>
            <a:endParaRPr lang="en-US"/>
          </a:p>
        </p:txBody>
      </p:sp>
    </p:spTree>
    <p:extLst>
      <p:ext uri="{BB962C8B-B14F-4D97-AF65-F5344CB8AC3E}">
        <p14:creationId xmlns:p14="http://schemas.microsoft.com/office/powerpoint/2010/main" val="2879356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60615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348587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28D824-4C11-4B3F-B50A-7653F8DB5DE4}" type="datetimeFigureOut">
              <a:rPr lang="en-US" smtClean="0"/>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1573924" cy="365125"/>
          </a:xfrm>
        </p:spPr>
        <p:txBody>
          <a:bodyPr/>
          <a:lstStyle/>
          <a:p>
            <a:fld id="{7F5FEBC4-A069-4158-9BDC-E2B1330FE492}" type="slidenum">
              <a:rPr lang="en-US" smtClean="0"/>
              <a:t>‹#›</a:t>
            </a:fld>
            <a:endParaRPr lang="en-US"/>
          </a:p>
        </p:txBody>
      </p:sp>
    </p:spTree>
    <p:extLst>
      <p:ext uri="{BB962C8B-B14F-4D97-AF65-F5344CB8AC3E}">
        <p14:creationId xmlns:p14="http://schemas.microsoft.com/office/powerpoint/2010/main" val="2944802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38920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38920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28D824-4C11-4B3F-B50A-7653F8DB5DE4}" type="datetimeFigureOut">
              <a:rPr lang="en-US" smtClean="0"/>
              <a:t>8/29/2019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1605455" cy="365125"/>
          </a:xfrm>
        </p:spPr>
        <p:txBody>
          <a:bodyPr/>
          <a:lstStyle/>
          <a:p>
            <a:fld id="{7F5FEBC4-A069-4158-9BDC-E2B1330FE492}" type="slidenum">
              <a:rPr lang="en-US" smtClean="0"/>
              <a:t>‹#›</a:t>
            </a:fld>
            <a:endParaRPr lang="en-US"/>
          </a:p>
        </p:txBody>
      </p:sp>
    </p:spTree>
    <p:extLst>
      <p:ext uri="{BB962C8B-B14F-4D97-AF65-F5344CB8AC3E}">
        <p14:creationId xmlns:p14="http://schemas.microsoft.com/office/powerpoint/2010/main" val="3439048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19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19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28D824-4C11-4B3F-B50A-7653F8DB5DE4}" type="datetimeFigureOut">
              <a:rPr lang="en-US" smtClean="0"/>
              <a:t>8/29/2019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610600" y="6356350"/>
            <a:ext cx="1437290" cy="365125"/>
          </a:xfrm>
        </p:spPr>
        <p:txBody>
          <a:bodyPr/>
          <a:lstStyle/>
          <a:p>
            <a:fld id="{7F5FEBC4-A069-4158-9BDC-E2B1330FE492}" type="slidenum">
              <a:rPr lang="en-US" smtClean="0"/>
              <a:t>‹#›</a:t>
            </a:fld>
            <a:endParaRPr lang="en-US"/>
          </a:p>
        </p:txBody>
      </p:sp>
    </p:spTree>
    <p:extLst>
      <p:ext uri="{BB962C8B-B14F-4D97-AF65-F5344CB8AC3E}">
        <p14:creationId xmlns:p14="http://schemas.microsoft.com/office/powerpoint/2010/main" val="70756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28D824-4C11-4B3F-B50A-7653F8DB5DE4}" type="datetimeFigureOut">
              <a:rPr lang="en-US" smtClean="0"/>
              <a:t>8/29/2019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610600" y="6356350"/>
            <a:ext cx="1531883" cy="365125"/>
          </a:xfrm>
        </p:spPr>
        <p:txBody>
          <a:bodyPr/>
          <a:lstStyle/>
          <a:p>
            <a:fld id="{7F5FEBC4-A069-4158-9BDC-E2B1330FE492}" type="slidenum">
              <a:rPr lang="en-US" smtClean="0"/>
              <a:t>‹#›</a:t>
            </a:fld>
            <a:endParaRPr lang="en-US"/>
          </a:p>
        </p:txBody>
      </p:sp>
    </p:spTree>
    <p:extLst>
      <p:ext uri="{BB962C8B-B14F-4D97-AF65-F5344CB8AC3E}">
        <p14:creationId xmlns:p14="http://schemas.microsoft.com/office/powerpoint/2010/main" val="41620351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28D824-4C11-4B3F-B50A-7653F8DB5DE4}" type="datetimeFigureOut">
              <a:rPr lang="en-US" smtClean="0"/>
              <a:t>8/29/2019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610600" y="6356350"/>
            <a:ext cx="1237593" cy="365125"/>
          </a:xfrm>
        </p:spPr>
        <p:txBody>
          <a:bodyPr/>
          <a:lstStyle/>
          <a:p>
            <a:fld id="{7F5FEBC4-A069-4158-9BDC-E2B1330FE492}" type="slidenum">
              <a:rPr lang="en-US" smtClean="0"/>
              <a:t>‹#›</a:t>
            </a:fld>
            <a:endParaRPr lang="en-US"/>
          </a:p>
        </p:txBody>
      </p:sp>
    </p:spTree>
    <p:extLst>
      <p:ext uri="{BB962C8B-B14F-4D97-AF65-F5344CB8AC3E}">
        <p14:creationId xmlns:p14="http://schemas.microsoft.com/office/powerpoint/2010/main" val="7849640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6566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58665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28D824-4C11-4B3F-B50A-7653F8DB5DE4}" type="datetimeFigureOut">
              <a:rPr lang="en-US" smtClean="0"/>
              <a:t>8/29/2019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1584434" cy="365125"/>
          </a:xfrm>
        </p:spPr>
        <p:txBody>
          <a:bodyPr/>
          <a:lstStyle/>
          <a:p>
            <a:fld id="{7F5FEBC4-A069-4158-9BDC-E2B1330FE492}" type="slidenum">
              <a:rPr lang="en-US" smtClean="0"/>
              <a:t>‹#›</a:t>
            </a:fld>
            <a:endParaRPr lang="en-US"/>
          </a:p>
        </p:txBody>
      </p:sp>
    </p:spTree>
    <p:extLst>
      <p:ext uri="{BB962C8B-B14F-4D97-AF65-F5344CB8AC3E}">
        <p14:creationId xmlns:p14="http://schemas.microsoft.com/office/powerpoint/2010/main" val="4213098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3870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28D824-4C11-4B3F-B50A-7653F8DB5DE4}" type="datetimeFigureOut">
              <a:rPr lang="en-US" smtClean="0"/>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1626476" cy="365125"/>
          </a:xfrm>
        </p:spPr>
        <p:txBody>
          <a:bodyPr/>
          <a:lstStyle/>
          <a:p>
            <a:fld id="{7F5FEBC4-A069-4158-9BDC-E2B1330FE492}" type="slidenum">
              <a:rPr lang="en-US" smtClean="0"/>
              <a:t>‹#›</a:t>
            </a:fld>
            <a:endParaRPr lang="en-US"/>
          </a:p>
        </p:txBody>
      </p:sp>
    </p:spTree>
    <p:extLst>
      <p:ext uri="{BB962C8B-B14F-4D97-AF65-F5344CB8AC3E}">
        <p14:creationId xmlns:p14="http://schemas.microsoft.com/office/powerpoint/2010/main" val="588171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6986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62869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28D824-4C11-4B3F-B50A-7653F8DB5DE4}" type="datetimeFigureOut">
              <a:rPr lang="en-US" smtClean="0"/>
              <a:t>8/29/2019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1426779" cy="365125"/>
          </a:xfrm>
        </p:spPr>
        <p:txBody>
          <a:bodyPr/>
          <a:lstStyle/>
          <a:p>
            <a:fld id="{7F5FEBC4-A069-4158-9BDC-E2B1330FE492}" type="slidenum">
              <a:rPr lang="en-US" smtClean="0"/>
              <a:t>‹#›</a:t>
            </a:fld>
            <a:endParaRPr lang="en-US"/>
          </a:p>
        </p:txBody>
      </p:sp>
    </p:spTree>
    <p:extLst>
      <p:ext uri="{BB962C8B-B14F-4D97-AF65-F5344CB8AC3E}">
        <p14:creationId xmlns:p14="http://schemas.microsoft.com/office/powerpoint/2010/main" val="2540074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3839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28D824-4C11-4B3F-B50A-7653F8DB5DE4}" type="datetimeFigureOut">
              <a:rPr lang="en-US" smtClean="0"/>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1279634" cy="365125"/>
          </a:xfrm>
        </p:spPr>
        <p:txBody>
          <a:bodyPr/>
          <a:lstStyle/>
          <a:p>
            <a:fld id="{7F5FEBC4-A069-4158-9BDC-E2B1330FE492}" type="slidenum">
              <a:rPr lang="en-US" smtClean="0"/>
              <a:t>‹#›</a:t>
            </a:fld>
            <a:endParaRPr lang="en-US"/>
          </a:p>
        </p:txBody>
      </p:sp>
    </p:spTree>
    <p:extLst>
      <p:ext uri="{BB962C8B-B14F-4D97-AF65-F5344CB8AC3E}">
        <p14:creationId xmlns:p14="http://schemas.microsoft.com/office/powerpoint/2010/main" val="19990601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7255"/>
            <a:ext cx="2628900" cy="496088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7255"/>
            <a:ext cx="7734300" cy="496088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28D824-4C11-4B3F-B50A-7653F8DB5DE4}" type="datetimeFigureOut">
              <a:rPr lang="en-US" smtClean="0"/>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1479331" cy="365125"/>
          </a:xfrm>
        </p:spPr>
        <p:txBody>
          <a:bodyPr/>
          <a:lstStyle/>
          <a:p>
            <a:fld id="{7F5FEBC4-A069-4158-9BDC-E2B1330FE492}" type="slidenum">
              <a:rPr lang="en-US" smtClean="0"/>
              <a:t>‹#›</a:t>
            </a:fld>
            <a:endParaRPr lang="en-US"/>
          </a:p>
        </p:txBody>
      </p:sp>
    </p:spTree>
    <p:extLst>
      <p:ext uri="{BB962C8B-B14F-4D97-AF65-F5344CB8AC3E}">
        <p14:creationId xmlns:p14="http://schemas.microsoft.com/office/powerpoint/2010/main" val="13584308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22669"/>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402344"/>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928D824-4C11-4B3F-B50A-7653F8DB5DE4}" type="datetimeFigureOut">
              <a:rPr lang="en-US" smtClean="0"/>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FEBC4-A069-4158-9BDC-E2B1330FE492}" type="slidenum">
              <a:rPr lang="en-US" smtClean="0"/>
              <a:t>‹#›</a:t>
            </a:fld>
            <a:endParaRPr lang="en-US"/>
          </a:p>
        </p:txBody>
      </p:sp>
    </p:spTree>
    <p:extLst>
      <p:ext uri="{BB962C8B-B14F-4D97-AF65-F5344CB8AC3E}">
        <p14:creationId xmlns:p14="http://schemas.microsoft.com/office/powerpoint/2010/main" val="24213070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3870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28D824-4C11-4B3F-B50A-7653F8DB5DE4}" type="datetimeFigureOut">
              <a:rPr lang="en-US" smtClean="0"/>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1626476" cy="365125"/>
          </a:xfrm>
        </p:spPr>
        <p:txBody>
          <a:bodyPr/>
          <a:lstStyle/>
          <a:p>
            <a:fld id="{7F5FEBC4-A069-4158-9BDC-E2B1330FE492}" type="slidenum">
              <a:rPr lang="en-US" smtClean="0"/>
              <a:t>‹#›</a:t>
            </a:fld>
            <a:endParaRPr lang="en-US"/>
          </a:p>
        </p:txBody>
      </p:sp>
    </p:spTree>
    <p:extLst>
      <p:ext uri="{BB962C8B-B14F-4D97-AF65-F5344CB8AC3E}">
        <p14:creationId xmlns:p14="http://schemas.microsoft.com/office/powerpoint/2010/main" val="24766300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60615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348587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28D824-4C11-4B3F-B50A-7653F8DB5DE4}" type="datetimeFigureOut">
              <a:rPr lang="en-US" smtClean="0"/>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1573924" cy="365125"/>
          </a:xfrm>
        </p:spPr>
        <p:txBody>
          <a:bodyPr/>
          <a:lstStyle/>
          <a:p>
            <a:fld id="{7F5FEBC4-A069-4158-9BDC-E2B1330FE492}" type="slidenum">
              <a:rPr lang="en-US" smtClean="0"/>
              <a:t>‹#›</a:t>
            </a:fld>
            <a:endParaRPr lang="en-US"/>
          </a:p>
        </p:txBody>
      </p:sp>
    </p:spTree>
    <p:extLst>
      <p:ext uri="{BB962C8B-B14F-4D97-AF65-F5344CB8AC3E}">
        <p14:creationId xmlns:p14="http://schemas.microsoft.com/office/powerpoint/2010/main" val="18194334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38920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38920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28D824-4C11-4B3F-B50A-7653F8DB5DE4}" type="datetimeFigureOut">
              <a:rPr lang="en-US" smtClean="0"/>
              <a:t>8/29/2019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1605455" cy="365125"/>
          </a:xfrm>
        </p:spPr>
        <p:txBody>
          <a:bodyPr/>
          <a:lstStyle/>
          <a:p>
            <a:fld id="{7F5FEBC4-A069-4158-9BDC-E2B1330FE492}" type="slidenum">
              <a:rPr lang="en-US" smtClean="0"/>
              <a:t>‹#›</a:t>
            </a:fld>
            <a:endParaRPr lang="en-US"/>
          </a:p>
        </p:txBody>
      </p:sp>
    </p:spTree>
    <p:extLst>
      <p:ext uri="{BB962C8B-B14F-4D97-AF65-F5344CB8AC3E}">
        <p14:creationId xmlns:p14="http://schemas.microsoft.com/office/powerpoint/2010/main" val="9786493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19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19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28D824-4C11-4B3F-B50A-7653F8DB5DE4}" type="datetimeFigureOut">
              <a:rPr lang="en-US" smtClean="0"/>
              <a:t>8/29/2019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610600" y="6356350"/>
            <a:ext cx="1437290" cy="365125"/>
          </a:xfrm>
        </p:spPr>
        <p:txBody>
          <a:bodyPr/>
          <a:lstStyle/>
          <a:p>
            <a:fld id="{7F5FEBC4-A069-4158-9BDC-E2B1330FE492}" type="slidenum">
              <a:rPr lang="en-US" smtClean="0"/>
              <a:t>‹#›</a:t>
            </a:fld>
            <a:endParaRPr lang="en-US"/>
          </a:p>
        </p:txBody>
      </p:sp>
    </p:spTree>
    <p:extLst>
      <p:ext uri="{BB962C8B-B14F-4D97-AF65-F5344CB8AC3E}">
        <p14:creationId xmlns:p14="http://schemas.microsoft.com/office/powerpoint/2010/main" val="15076848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28D824-4C11-4B3F-B50A-7653F8DB5DE4}" type="datetimeFigureOut">
              <a:rPr lang="en-US" smtClean="0"/>
              <a:t>8/29/2019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610600" y="6356350"/>
            <a:ext cx="1531883" cy="365125"/>
          </a:xfrm>
        </p:spPr>
        <p:txBody>
          <a:bodyPr/>
          <a:lstStyle/>
          <a:p>
            <a:fld id="{7F5FEBC4-A069-4158-9BDC-E2B1330FE492}" type="slidenum">
              <a:rPr lang="en-US" smtClean="0"/>
              <a:t>‹#›</a:t>
            </a:fld>
            <a:endParaRPr lang="en-US"/>
          </a:p>
        </p:txBody>
      </p:sp>
    </p:spTree>
    <p:extLst>
      <p:ext uri="{BB962C8B-B14F-4D97-AF65-F5344CB8AC3E}">
        <p14:creationId xmlns:p14="http://schemas.microsoft.com/office/powerpoint/2010/main" val="8697569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28D824-4C11-4B3F-B50A-7653F8DB5DE4}" type="datetimeFigureOut">
              <a:rPr lang="en-US" smtClean="0"/>
              <a:t>8/29/2019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610600" y="6356350"/>
            <a:ext cx="1237593" cy="365125"/>
          </a:xfrm>
        </p:spPr>
        <p:txBody>
          <a:bodyPr/>
          <a:lstStyle/>
          <a:p>
            <a:fld id="{7F5FEBC4-A069-4158-9BDC-E2B1330FE492}" type="slidenum">
              <a:rPr lang="en-US" smtClean="0"/>
              <a:t>‹#›</a:t>
            </a:fld>
            <a:endParaRPr lang="en-US"/>
          </a:p>
        </p:txBody>
      </p:sp>
    </p:spTree>
    <p:extLst>
      <p:ext uri="{BB962C8B-B14F-4D97-AF65-F5344CB8AC3E}">
        <p14:creationId xmlns:p14="http://schemas.microsoft.com/office/powerpoint/2010/main" val="94709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60615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348587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28D824-4C11-4B3F-B50A-7653F8DB5DE4}" type="datetimeFigureOut">
              <a:rPr lang="en-US" smtClean="0"/>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1573924" cy="365125"/>
          </a:xfrm>
        </p:spPr>
        <p:txBody>
          <a:bodyPr/>
          <a:lstStyle/>
          <a:p>
            <a:fld id="{7F5FEBC4-A069-4158-9BDC-E2B1330FE492}" type="slidenum">
              <a:rPr lang="en-US" smtClean="0"/>
              <a:t>‹#›</a:t>
            </a:fld>
            <a:endParaRPr lang="en-US"/>
          </a:p>
        </p:txBody>
      </p:sp>
    </p:spTree>
    <p:extLst>
      <p:ext uri="{BB962C8B-B14F-4D97-AF65-F5344CB8AC3E}">
        <p14:creationId xmlns:p14="http://schemas.microsoft.com/office/powerpoint/2010/main" val="37722934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6566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58665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28D824-4C11-4B3F-B50A-7653F8DB5DE4}" type="datetimeFigureOut">
              <a:rPr lang="en-US" smtClean="0"/>
              <a:t>8/29/2019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1584434" cy="365125"/>
          </a:xfrm>
        </p:spPr>
        <p:txBody>
          <a:bodyPr/>
          <a:lstStyle/>
          <a:p>
            <a:fld id="{7F5FEBC4-A069-4158-9BDC-E2B1330FE492}" type="slidenum">
              <a:rPr lang="en-US" smtClean="0"/>
              <a:t>‹#›</a:t>
            </a:fld>
            <a:endParaRPr lang="en-US"/>
          </a:p>
        </p:txBody>
      </p:sp>
    </p:spTree>
    <p:extLst>
      <p:ext uri="{BB962C8B-B14F-4D97-AF65-F5344CB8AC3E}">
        <p14:creationId xmlns:p14="http://schemas.microsoft.com/office/powerpoint/2010/main" val="38521341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6986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62869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28D824-4C11-4B3F-B50A-7653F8DB5DE4}" type="datetimeFigureOut">
              <a:rPr lang="en-US" smtClean="0"/>
              <a:t>8/29/2019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1426779" cy="365125"/>
          </a:xfrm>
        </p:spPr>
        <p:txBody>
          <a:bodyPr/>
          <a:lstStyle/>
          <a:p>
            <a:fld id="{7F5FEBC4-A069-4158-9BDC-E2B1330FE492}" type="slidenum">
              <a:rPr lang="en-US" smtClean="0"/>
              <a:t>‹#›</a:t>
            </a:fld>
            <a:endParaRPr lang="en-US"/>
          </a:p>
        </p:txBody>
      </p:sp>
    </p:spTree>
    <p:extLst>
      <p:ext uri="{BB962C8B-B14F-4D97-AF65-F5344CB8AC3E}">
        <p14:creationId xmlns:p14="http://schemas.microsoft.com/office/powerpoint/2010/main" val="30121104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3839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28D824-4C11-4B3F-B50A-7653F8DB5DE4}" type="datetimeFigureOut">
              <a:rPr lang="en-US" smtClean="0"/>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1279634" cy="365125"/>
          </a:xfrm>
        </p:spPr>
        <p:txBody>
          <a:bodyPr/>
          <a:lstStyle/>
          <a:p>
            <a:fld id="{7F5FEBC4-A069-4158-9BDC-E2B1330FE492}" type="slidenum">
              <a:rPr lang="en-US" smtClean="0"/>
              <a:t>‹#›</a:t>
            </a:fld>
            <a:endParaRPr lang="en-US"/>
          </a:p>
        </p:txBody>
      </p:sp>
    </p:spTree>
    <p:extLst>
      <p:ext uri="{BB962C8B-B14F-4D97-AF65-F5344CB8AC3E}">
        <p14:creationId xmlns:p14="http://schemas.microsoft.com/office/powerpoint/2010/main" val="22912927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7255"/>
            <a:ext cx="2628900" cy="496088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7255"/>
            <a:ext cx="7734300" cy="496088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28D824-4C11-4B3F-B50A-7653F8DB5DE4}" type="datetimeFigureOut">
              <a:rPr lang="en-US" smtClean="0"/>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1479331" cy="365125"/>
          </a:xfrm>
        </p:spPr>
        <p:txBody>
          <a:bodyPr/>
          <a:lstStyle/>
          <a:p>
            <a:fld id="{7F5FEBC4-A069-4158-9BDC-E2B1330FE492}" type="slidenum">
              <a:rPr lang="en-US" smtClean="0"/>
              <a:t>‹#›</a:t>
            </a:fld>
            <a:endParaRPr lang="en-US"/>
          </a:p>
        </p:txBody>
      </p:sp>
    </p:spTree>
    <p:extLst>
      <p:ext uri="{BB962C8B-B14F-4D97-AF65-F5344CB8AC3E}">
        <p14:creationId xmlns:p14="http://schemas.microsoft.com/office/powerpoint/2010/main" val="39223709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22669"/>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402344"/>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928D824-4C11-4B3F-B50A-7653F8DB5DE4}" type="datetimeFigureOut">
              <a:rPr lang="en-US" smtClean="0"/>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FEBC4-A069-4158-9BDC-E2B1330FE492}" type="slidenum">
              <a:rPr lang="en-US" smtClean="0"/>
              <a:t>‹#›</a:t>
            </a:fld>
            <a:endParaRPr lang="en-US"/>
          </a:p>
        </p:txBody>
      </p:sp>
    </p:spTree>
    <p:extLst>
      <p:ext uri="{BB962C8B-B14F-4D97-AF65-F5344CB8AC3E}">
        <p14:creationId xmlns:p14="http://schemas.microsoft.com/office/powerpoint/2010/main" val="15882464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3870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28D824-4C11-4B3F-B50A-7653F8DB5DE4}" type="datetimeFigureOut">
              <a:rPr lang="en-US" smtClean="0"/>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1626476" cy="365125"/>
          </a:xfrm>
        </p:spPr>
        <p:txBody>
          <a:bodyPr/>
          <a:lstStyle/>
          <a:p>
            <a:fld id="{7F5FEBC4-A069-4158-9BDC-E2B1330FE492}" type="slidenum">
              <a:rPr lang="en-US" smtClean="0"/>
              <a:t>‹#›</a:t>
            </a:fld>
            <a:endParaRPr lang="en-US"/>
          </a:p>
        </p:txBody>
      </p:sp>
    </p:spTree>
    <p:extLst>
      <p:ext uri="{BB962C8B-B14F-4D97-AF65-F5344CB8AC3E}">
        <p14:creationId xmlns:p14="http://schemas.microsoft.com/office/powerpoint/2010/main" val="37688774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60615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348587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28D824-4C11-4B3F-B50A-7653F8DB5DE4}" type="datetimeFigureOut">
              <a:rPr lang="en-US" smtClean="0"/>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1573924" cy="365125"/>
          </a:xfrm>
        </p:spPr>
        <p:txBody>
          <a:bodyPr/>
          <a:lstStyle/>
          <a:p>
            <a:fld id="{7F5FEBC4-A069-4158-9BDC-E2B1330FE492}" type="slidenum">
              <a:rPr lang="en-US" smtClean="0"/>
              <a:t>‹#›</a:t>
            </a:fld>
            <a:endParaRPr lang="en-US"/>
          </a:p>
        </p:txBody>
      </p:sp>
    </p:spTree>
    <p:extLst>
      <p:ext uri="{BB962C8B-B14F-4D97-AF65-F5344CB8AC3E}">
        <p14:creationId xmlns:p14="http://schemas.microsoft.com/office/powerpoint/2010/main" val="26399422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38920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38920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28D824-4C11-4B3F-B50A-7653F8DB5DE4}" type="datetimeFigureOut">
              <a:rPr lang="en-US" smtClean="0"/>
              <a:t>8/29/2019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1605455" cy="365125"/>
          </a:xfrm>
        </p:spPr>
        <p:txBody>
          <a:bodyPr/>
          <a:lstStyle/>
          <a:p>
            <a:fld id="{7F5FEBC4-A069-4158-9BDC-E2B1330FE492}" type="slidenum">
              <a:rPr lang="en-US" smtClean="0"/>
              <a:t>‹#›</a:t>
            </a:fld>
            <a:endParaRPr lang="en-US"/>
          </a:p>
        </p:txBody>
      </p:sp>
    </p:spTree>
    <p:extLst>
      <p:ext uri="{BB962C8B-B14F-4D97-AF65-F5344CB8AC3E}">
        <p14:creationId xmlns:p14="http://schemas.microsoft.com/office/powerpoint/2010/main" val="20286961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19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19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28D824-4C11-4B3F-B50A-7653F8DB5DE4}" type="datetimeFigureOut">
              <a:rPr lang="en-US" smtClean="0"/>
              <a:t>8/29/2019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610600" y="6356350"/>
            <a:ext cx="1437290" cy="365125"/>
          </a:xfrm>
        </p:spPr>
        <p:txBody>
          <a:bodyPr/>
          <a:lstStyle/>
          <a:p>
            <a:fld id="{7F5FEBC4-A069-4158-9BDC-E2B1330FE492}" type="slidenum">
              <a:rPr lang="en-US" smtClean="0"/>
              <a:t>‹#›</a:t>
            </a:fld>
            <a:endParaRPr lang="en-US"/>
          </a:p>
        </p:txBody>
      </p:sp>
    </p:spTree>
    <p:extLst>
      <p:ext uri="{BB962C8B-B14F-4D97-AF65-F5344CB8AC3E}">
        <p14:creationId xmlns:p14="http://schemas.microsoft.com/office/powerpoint/2010/main" val="13030703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28D824-4C11-4B3F-B50A-7653F8DB5DE4}" type="datetimeFigureOut">
              <a:rPr lang="en-US" smtClean="0"/>
              <a:t>8/29/2019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610600" y="6356350"/>
            <a:ext cx="1531883" cy="365125"/>
          </a:xfrm>
        </p:spPr>
        <p:txBody>
          <a:bodyPr/>
          <a:lstStyle/>
          <a:p>
            <a:fld id="{7F5FEBC4-A069-4158-9BDC-E2B1330FE492}" type="slidenum">
              <a:rPr lang="en-US" smtClean="0"/>
              <a:t>‹#›</a:t>
            </a:fld>
            <a:endParaRPr lang="en-US"/>
          </a:p>
        </p:txBody>
      </p:sp>
    </p:spTree>
    <p:extLst>
      <p:ext uri="{BB962C8B-B14F-4D97-AF65-F5344CB8AC3E}">
        <p14:creationId xmlns:p14="http://schemas.microsoft.com/office/powerpoint/2010/main" val="1412641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38920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38920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28D824-4C11-4B3F-B50A-7653F8DB5DE4}" type="datetimeFigureOut">
              <a:rPr lang="en-US" smtClean="0"/>
              <a:t>8/29/2019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1605455" cy="365125"/>
          </a:xfrm>
        </p:spPr>
        <p:txBody>
          <a:bodyPr/>
          <a:lstStyle/>
          <a:p>
            <a:fld id="{7F5FEBC4-A069-4158-9BDC-E2B1330FE492}" type="slidenum">
              <a:rPr lang="en-US" smtClean="0"/>
              <a:t>‹#›</a:t>
            </a:fld>
            <a:endParaRPr lang="en-US"/>
          </a:p>
        </p:txBody>
      </p:sp>
    </p:spTree>
    <p:extLst>
      <p:ext uri="{BB962C8B-B14F-4D97-AF65-F5344CB8AC3E}">
        <p14:creationId xmlns:p14="http://schemas.microsoft.com/office/powerpoint/2010/main" val="8548862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28D824-4C11-4B3F-B50A-7653F8DB5DE4}" type="datetimeFigureOut">
              <a:rPr lang="en-US" smtClean="0"/>
              <a:t>8/29/2019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610600" y="6356350"/>
            <a:ext cx="1237593" cy="365125"/>
          </a:xfrm>
        </p:spPr>
        <p:txBody>
          <a:bodyPr/>
          <a:lstStyle/>
          <a:p>
            <a:fld id="{7F5FEBC4-A069-4158-9BDC-E2B1330FE492}" type="slidenum">
              <a:rPr lang="en-US" smtClean="0"/>
              <a:t>‹#›</a:t>
            </a:fld>
            <a:endParaRPr lang="en-US"/>
          </a:p>
        </p:txBody>
      </p:sp>
    </p:spTree>
    <p:extLst>
      <p:ext uri="{BB962C8B-B14F-4D97-AF65-F5344CB8AC3E}">
        <p14:creationId xmlns:p14="http://schemas.microsoft.com/office/powerpoint/2010/main" val="22031610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6566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58665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28D824-4C11-4B3F-B50A-7653F8DB5DE4}" type="datetimeFigureOut">
              <a:rPr lang="en-US" smtClean="0"/>
              <a:t>8/29/2019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1584434" cy="365125"/>
          </a:xfrm>
        </p:spPr>
        <p:txBody>
          <a:bodyPr/>
          <a:lstStyle/>
          <a:p>
            <a:fld id="{7F5FEBC4-A069-4158-9BDC-E2B1330FE492}" type="slidenum">
              <a:rPr lang="en-US" smtClean="0"/>
              <a:t>‹#›</a:t>
            </a:fld>
            <a:endParaRPr lang="en-US"/>
          </a:p>
        </p:txBody>
      </p:sp>
    </p:spTree>
    <p:extLst>
      <p:ext uri="{BB962C8B-B14F-4D97-AF65-F5344CB8AC3E}">
        <p14:creationId xmlns:p14="http://schemas.microsoft.com/office/powerpoint/2010/main" val="22117590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6986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62869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28D824-4C11-4B3F-B50A-7653F8DB5DE4}" type="datetimeFigureOut">
              <a:rPr lang="en-US" smtClean="0"/>
              <a:t>8/29/2019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1426779" cy="365125"/>
          </a:xfrm>
        </p:spPr>
        <p:txBody>
          <a:bodyPr/>
          <a:lstStyle/>
          <a:p>
            <a:fld id="{7F5FEBC4-A069-4158-9BDC-E2B1330FE492}" type="slidenum">
              <a:rPr lang="en-US" smtClean="0"/>
              <a:t>‹#›</a:t>
            </a:fld>
            <a:endParaRPr lang="en-US"/>
          </a:p>
        </p:txBody>
      </p:sp>
    </p:spTree>
    <p:extLst>
      <p:ext uri="{BB962C8B-B14F-4D97-AF65-F5344CB8AC3E}">
        <p14:creationId xmlns:p14="http://schemas.microsoft.com/office/powerpoint/2010/main" val="28180405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3839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28D824-4C11-4B3F-B50A-7653F8DB5DE4}" type="datetimeFigureOut">
              <a:rPr lang="en-US" smtClean="0"/>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1279634" cy="365125"/>
          </a:xfrm>
        </p:spPr>
        <p:txBody>
          <a:bodyPr/>
          <a:lstStyle/>
          <a:p>
            <a:fld id="{7F5FEBC4-A069-4158-9BDC-E2B1330FE492}" type="slidenum">
              <a:rPr lang="en-US" smtClean="0"/>
              <a:t>‹#›</a:t>
            </a:fld>
            <a:endParaRPr lang="en-US"/>
          </a:p>
        </p:txBody>
      </p:sp>
    </p:spTree>
    <p:extLst>
      <p:ext uri="{BB962C8B-B14F-4D97-AF65-F5344CB8AC3E}">
        <p14:creationId xmlns:p14="http://schemas.microsoft.com/office/powerpoint/2010/main" val="16779477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7255"/>
            <a:ext cx="2628900" cy="496088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7255"/>
            <a:ext cx="7734300" cy="496088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28D824-4C11-4B3F-B50A-7653F8DB5DE4}" type="datetimeFigureOut">
              <a:rPr lang="en-US" smtClean="0"/>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1479331" cy="365125"/>
          </a:xfrm>
        </p:spPr>
        <p:txBody>
          <a:bodyPr/>
          <a:lstStyle/>
          <a:p>
            <a:fld id="{7F5FEBC4-A069-4158-9BDC-E2B1330FE492}" type="slidenum">
              <a:rPr lang="en-US" smtClean="0"/>
              <a:t>‹#›</a:t>
            </a:fld>
            <a:endParaRPr lang="en-US"/>
          </a:p>
        </p:txBody>
      </p:sp>
    </p:spTree>
    <p:extLst>
      <p:ext uri="{BB962C8B-B14F-4D97-AF65-F5344CB8AC3E}">
        <p14:creationId xmlns:p14="http://schemas.microsoft.com/office/powerpoint/2010/main" val="3870779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19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19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28D824-4C11-4B3F-B50A-7653F8DB5DE4}" type="datetimeFigureOut">
              <a:rPr lang="en-US" smtClean="0"/>
              <a:t>8/29/2019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610600" y="6356350"/>
            <a:ext cx="1437290" cy="365125"/>
          </a:xfrm>
        </p:spPr>
        <p:txBody>
          <a:bodyPr/>
          <a:lstStyle/>
          <a:p>
            <a:fld id="{7F5FEBC4-A069-4158-9BDC-E2B1330FE492}" type="slidenum">
              <a:rPr lang="en-US" smtClean="0"/>
              <a:t>‹#›</a:t>
            </a:fld>
            <a:endParaRPr lang="en-US"/>
          </a:p>
        </p:txBody>
      </p:sp>
    </p:spTree>
    <p:extLst>
      <p:ext uri="{BB962C8B-B14F-4D97-AF65-F5344CB8AC3E}">
        <p14:creationId xmlns:p14="http://schemas.microsoft.com/office/powerpoint/2010/main" val="2518856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28D824-4C11-4B3F-B50A-7653F8DB5DE4}" type="datetimeFigureOut">
              <a:rPr lang="en-US" smtClean="0"/>
              <a:t>8/29/2019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610600" y="6356350"/>
            <a:ext cx="1531883" cy="365125"/>
          </a:xfrm>
        </p:spPr>
        <p:txBody>
          <a:bodyPr/>
          <a:lstStyle/>
          <a:p>
            <a:fld id="{7F5FEBC4-A069-4158-9BDC-E2B1330FE492}" type="slidenum">
              <a:rPr lang="en-US" smtClean="0"/>
              <a:t>‹#›</a:t>
            </a:fld>
            <a:endParaRPr lang="en-US"/>
          </a:p>
        </p:txBody>
      </p:sp>
    </p:spTree>
    <p:extLst>
      <p:ext uri="{BB962C8B-B14F-4D97-AF65-F5344CB8AC3E}">
        <p14:creationId xmlns:p14="http://schemas.microsoft.com/office/powerpoint/2010/main" val="1729035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28D824-4C11-4B3F-B50A-7653F8DB5DE4}" type="datetimeFigureOut">
              <a:rPr lang="en-US" smtClean="0"/>
              <a:t>8/29/2019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610600" y="6356350"/>
            <a:ext cx="1237593" cy="365125"/>
          </a:xfrm>
        </p:spPr>
        <p:txBody>
          <a:bodyPr/>
          <a:lstStyle/>
          <a:p>
            <a:fld id="{7F5FEBC4-A069-4158-9BDC-E2B1330FE492}" type="slidenum">
              <a:rPr lang="en-US" smtClean="0"/>
              <a:t>‹#›</a:t>
            </a:fld>
            <a:endParaRPr lang="en-US"/>
          </a:p>
        </p:txBody>
      </p:sp>
    </p:spTree>
    <p:extLst>
      <p:ext uri="{BB962C8B-B14F-4D97-AF65-F5344CB8AC3E}">
        <p14:creationId xmlns:p14="http://schemas.microsoft.com/office/powerpoint/2010/main" val="3555211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6566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58665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28D824-4C11-4B3F-B50A-7653F8DB5DE4}" type="datetimeFigureOut">
              <a:rPr lang="en-US" smtClean="0"/>
              <a:t>8/29/2019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1584434" cy="365125"/>
          </a:xfrm>
        </p:spPr>
        <p:txBody>
          <a:bodyPr/>
          <a:lstStyle/>
          <a:p>
            <a:fld id="{7F5FEBC4-A069-4158-9BDC-E2B1330FE492}" type="slidenum">
              <a:rPr lang="en-US" smtClean="0"/>
              <a:t>‹#›</a:t>
            </a:fld>
            <a:endParaRPr lang="en-US"/>
          </a:p>
        </p:txBody>
      </p:sp>
    </p:spTree>
    <p:extLst>
      <p:ext uri="{BB962C8B-B14F-4D97-AF65-F5344CB8AC3E}">
        <p14:creationId xmlns:p14="http://schemas.microsoft.com/office/powerpoint/2010/main" val="2942374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6986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62869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28D824-4C11-4B3F-B50A-7653F8DB5DE4}" type="datetimeFigureOut">
              <a:rPr lang="en-US" smtClean="0"/>
              <a:t>8/29/2019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1426779" cy="365125"/>
          </a:xfrm>
        </p:spPr>
        <p:txBody>
          <a:bodyPr/>
          <a:lstStyle/>
          <a:p>
            <a:fld id="{7F5FEBC4-A069-4158-9BDC-E2B1330FE492}" type="slidenum">
              <a:rPr lang="en-US" smtClean="0"/>
              <a:t>‹#›</a:t>
            </a:fld>
            <a:endParaRPr lang="en-US"/>
          </a:p>
        </p:txBody>
      </p:sp>
    </p:spTree>
    <p:extLst>
      <p:ext uri="{BB962C8B-B14F-4D97-AF65-F5344CB8AC3E}">
        <p14:creationId xmlns:p14="http://schemas.microsoft.com/office/powerpoint/2010/main" val="1262526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614" y="0"/>
            <a:ext cx="12182769"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384996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28D824-4C11-4B3F-B50A-7653F8DB5DE4}" type="datetimeFigureOut">
              <a:rPr lang="en-US" smtClean="0"/>
              <a:t>8/29/2019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166851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5FEBC4-A069-4158-9BDC-E2B1330FE492}" type="slidenum">
              <a:rPr lang="en-US" smtClean="0"/>
              <a:t>‹#›</a:t>
            </a:fld>
            <a:endParaRPr lang="en-US"/>
          </a:p>
        </p:txBody>
      </p:sp>
    </p:spTree>
    <p:extLst>
      <p:ext uri="{BB962C8B-B14F-4D97-AF65-F5344CB8AC3E}">
        <p14:creationId xmlns:p14="http://schemas.microsoft.com/office/powerpoint/2010/main" val="4224320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614" y="0"/>
            <a:ext cx="12182768"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384996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28D824-4C11-4B3F-B50A-7653F8DB5DE4}" type="datetimeFigureOut">
              <a:rPr lang="en-US" smtClean="0"/>
              <a:t>8/29/2019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166851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5FEBC4-A069-4158-9BDC-E2B1330FE492}" type="slidenum">
              <a:rPr lang="en-US" smtClean="0"/>
              <a:t>‹#›</a:t>
            </a:fld>
            <a:endParaRPr lang="en-US"/>
          </a:p>
        </p:txBody>
      </p:sp>
    </p:spTree>
    <p:extLst>
      <p:ext uri="{BB962C8B-B14F-4D97-AF65-F5344CB8AC3E}">
        <p14:creationId xmlns:p14="http://schemas.microsoft.com/office/powerpoint/2010/main" val="29716455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614" y="0"/>
            <a:ext cx="12182768" cy="6857999"/>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384996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28D824-4C11-4B3F-B50A-7653F8DB5DE4}" type="datetimeFigureOut">
              <a:rPr lang="en-US" smtClean="0"/>
              <a:t>8/29/2019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166851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5FEBC4-A069-4158-9BDC-E2B1330FE492}" type="slidenum">
              <a:rPr lang="en-US" smtClean="0"/>
              <a:t>‹#›</a:t>
            </a:fld>
            <a:endParaRPr lang="en-US"/>
          </a:p>
        </p:txBody>
      </p:sp>
    </p:spTree>
    <p:extLst>
      <p:ext uri="{BB962C8B-B14F-4D97-AF65-F5344CB8AC3E}">
        <p14:creationId xmlns:p14="http://schemas.microsoft.com/office/powerpoint/2010/main" val="10767286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615" y="0"/>
            <a:ext cx="12182766" cy="6857999"/>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384996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28D824-4C11-4B3F-B50A-7653F8DB5DE4}" type="datetimeFigureOut">
              <a:rPr lang="en-US" smtClean="0"/>
              <a:t>8/29/2019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166851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5FEBC4-A069-4158-9BDC-E2B1330FE492}" type="slidenum">
              <a:rPr lang="en-US" smtClean="0"/>
              <a:t>‹#›</a:t>
            </a:fld>
            <a:endParaRPr lang="en-US"/>
          </a:p>
        </p:txBody>
      </p:sp>
    </p:spTree>
    <p:extLst>
      <p:ext uri="{BB962C8B-B14F-4D97-AF65-F5344CB8AC3E}">
        <p14:creationId xmlns:p14="http://schemas.microsoft.com/office/powerpoint/2010/main" val="38207413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lsuagcenter.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developer.paciellogroup.com/resources/contrastanalyser/"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pave-pdf.org/index.en.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commonlook.com/accessibility-software/pdf-validator/"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AIverson@agcenter.lsu.edu"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hyperlink" Target="mailto:Lblack@agcenter.lsu.edu"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lsuagctr.sharepoint.com/sites/KB/SitePages/AccessibilityRequirementsforElectronicMedia.aspx"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www.youtube.com/watch?v=dEbl5jvLKGQ"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www.lsuagcenter.com/profiles/lblack/articles/page1554469478559"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lsuagcenter.net/sitecoreexpres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www.lsuagcenter.com/"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7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General Accessibility Information</a:t>
            </a:r>
          </a:p>
        </p:txBody>
      </p:sp>
      <p:sp>
        <p:nvSpPr>
          <p:cNvPr id="3" name="Subtitle 2"/>
          <p:cNvSpPr>
            <a:spLocks noGrp="1"/>
          </p:cNvSpPr>
          <p:nvPr>
            <p:ph type="subTitle" idx="1"/>
          </p:nvPr>
        </p:nvSpPr>
        <p:spPr/>
        <p:txBody>
          <a:bodyPr>
            <a:normAutofit lnSpcReduction="10000"/>
          </a:bodyPr>
          <a:lstStyle/>
          <a:p>
            <a:r>
              <a:rPr lang="en-US" dirty="0"/>
              <a:t>Ana Iverson</a:t>
            </a:r>
          </a:p>
          <a:p>
            <a:r>
              <a:rPr lang="en-US" dirty="0"/>
              <a:t>Assistant Communications Specialist </a:t>
            </a:r>
          </a:p>
          <a:p>
            <a:r>
              <a:rPr lang="en-US" dirty="0"/>
              <a:t>LSU </a:t>
            </a:r>
            <a:r>
              <a:rPr lang="en-US" dirty="0" err="1"/>
              <a:t>AgCenter</a:t>
            </a:r>
            <a:endParaRPr lang="en-US" dirty="0"/>
          </a:p>
          <a:p>
            <a:r>
              <a:rPr lang="en-US" dirty="0"/>
              <a:t>aiverson@agcenter.lsu.edu</a:t>
            </a:r>
          </a:p>
          <a:p>
            <a:endParaRPr lang="en-US" dirty="0"/>
          </a:p>
        </p:txBody>
      </p:sp>
    </p:spTree>
    <p:extLst>
      <p:ext uri="{BB962C8B-B14F-4D97-AF65-F5344CB8AC3E}">
        <p14:creationId xmlns:p14="http://schemas.microsoft.com/office/powerpoint/2010/main" val="2949763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753C4-5ED4-47FC-89DD-4AEB65C0175F}"/>
              </a:ext>
            </a:extLst>
          </p:cNvPr>
          <p:cNvSpPr>
            <a:spLocks noGrp="1"/>
          </p:cNvSpPr>
          <p:nvPr>
            <p:ph type="ctrTitle"/>
          </p:nvPr>
        </p:nvSpPr>
        <p:spPr>
          <a:xfrm>
            <a:off x="1524000" y="922669"/>
            <a:ext cx="9144000" cy="3162314"/>
          </a:xfrm>
        </p:spPr>
        <p:txBody>
          <a:bodyPr>
            <a:normAutofit/>
          </a:bodyPr>
          <a:lstStyle/>
          <a:p>
            <a:pPr lvl="1" algn="ctr"/>
            <a:r>
              <a:rPr lang="en-US" sz="6000" dirty="0">
                <a:solidFill>
                  <a:schemeClr val="accent6">
                    <a:lumMod val="75000"/>
                  </a:schemeClr>
                </a:solidFill>
                <a:latin typeface="+mj-lt"/>
              </a:rPr>
              <a:t>Requirements for an Accessible Document</a:t>
            </a:r>
          </a:p>
        </p:txBody>
      </p:sp>
    </p:spTree>
    <p:extLst>
      <p:ext uri="{BB962C8B-B14F-4D97-AF65-F5344CB8AC3E}">
        <p14:creationId xmlns:p14="http://schemas.microsoft.com/office/powerpoint/2010/main" val="2590846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B65C3-31D6-41E9-9C4C-5AF74C706C59}"/>
              </a:ext>
            </a:extLst>
          </p:cNvPr>
          <p:cNvSpPr>
            <a:spLocks noGrp="1"/>
          </p:cNvSpPr>
          <p:nvPr>
            <p:ph type="title"/>
          </p:nvPr>
        </p:nvSpPr>
        <p:spPr/>
        <p:txBody>
          <a:bodyPr/>
          <a:lstStyle/>
          <a:p>
            <a:r>
              <a:rPr lang="en-US" b="1" dirty="0">
                <a:solidFill>
                  <a:schemeClr val="accent6">
                    <a:lumMod val="75000"/>
                  </a:schemeClr>
                </a:solidFill>
              </a:rPr>
              <a:t>Proper and meaningful title</a:t>
            </a:r>
          </a:p>
        </p:txBody>
      </p:sp>
      <p:sp>
        <p:nvSpPr>
          <p:cNvPr id="3" name="Content Placeholder 2">
            <a:extLst>
              <a:ext uri="{FF2B5EF4-FFF2-40B4-BE49-F238E27FC236}">
                <a16:creationId xmlns:a16="http://schemas.microsoft.com/office/drawing/2014/main" id="{5E61750F-4ADF-45BF-8D24-5CEC3255653D}"/>
              </a:ext>
            </a:extLst>
          </p:cNvPr>
          <p:cNvSpPr>
            <a:spLocks noGrp="1"/>
          </p:cNvSpPr>
          <p:nvPr>
            <p:ph idx="1"/>
          </p:nvPr>
        </p:nvSpPr>
        <p:spPr/>
        <p:txBody>
          <a:bodyPr/>
          <a:lstStyle/>
          <a:p>
            <a:pPr marL="0" indent="0">
              <a:buNone/>
            </a:pPr>
            <a:r>
              <a:rPr lang="en-US" dirty="0"/>
              <a:t>A web-accessible document must have a clear and meaningful title at the beginning. This helps readers quickly decide whether they want to read it. </a:t>
            </a:r>
          </a:p>
          <a:p>
            <a:pPr marL="0" indent="0">
              <a:buNone/>
            </a:pPr>
            <a:r>
              <a:rPr lang="en-US" dirty="0"/>
              <a:t>A meaningful title should not be the filename. </a:t>
            </a:r>
          </a:p>
          <a:p>
            <a:pPr marL="0" indent="0">
              <a:buNone/>
            </a:pPr>
            <a:r>
              <a:rPr lang="en-US" dirty="0"/>
              <a:t>For example: </a:t>
            </a:r>
          </a:p>
          <a:p>
            <a:pPr lvl="1"/>
            <a:r>
              <a:rPr lang="en-US" b="1" dirty="0"/>
              <a:t>Filename: </a:t>
            </a:r>
            <a:r>
              <a:rPr lang="en-US" dirty="0" err="1"/>
              <a:t>LAHomeLawn_torpedograss</a:t>
            </a:r>
            <a:endParaRPr lang="en-US" dirty="0"/>
          </a:p>
          <a:p>
            <a:pPr lvl="1"/>
            <a:r>
              <a:rPr lang="en-US" b="1" dirty="0"/>
              <a:t>Meaningful title: </a:t>
            </a:r>
            <a:r>
              <a:rPr lang="en-US" dirty="0"/>
              <a:t>Louisiana Home Lawn Series: A guide to maintaining a Healthy Louisiana lawn: </a:t>
            </a:r>
            <a:r>
              <a:rPr lang="en-US" dirty="0" err="1"/>
              <a:t>Torpedograss</a:t>
            </a:r>
            <a:endParaRPr lang="en-US" dirty="0"/>
          </a:p>
          <a:p>
            <a:pPr marL="0" indent="0">
              <a:buNone/>
            </a:pPr>
            <a:endParaRPr lang="en-US" dirty="0"/>
          </a:p>
        </p:txBody>
      </p:sp>
    </p:spTree>
    <p:extLst>
      <p:ext uri="{BB962C8B-B14F-4D97-AF65-F5344CB8AC3E}">
        <p14:creationId xmlns:p14="http://schemas.microsoft.com/office/powerpoint/2010/main" val="2355254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F43E8-C045-4D70-A59E-4191CE718B4B}"/>
              </a:ext>
            </a:extLst>
          </p:cNvPr>
          <p:cNvSpPr>
            <a:spLocks noGrp="1"/>
          </p:cNvSpPr>
          <p:nvPr>
            <p:ph type="title"/>
          </p:nvPr>
        </p:nvSpPr>
        <p:spPr/>
        <p:txBody>
          <a:bodyPr/>
          <a:lstStyle/>
          <a:p>
            <a:r>
              <a:rPr lang="en-US" b="1" dirty="0">
                <a:solidFill>
                  <a:schemeClr val="accent6">
                    <a:lumMod val="75000"/>
                  </a:schemeClr>
                </a:solidFill>
              </a:rPr>
              <a:t>How to add a proper title in your document	</a:t>
            </a:r>
          </a:p>
        </p:txBody>
      </p:sp>
      <p:sp>
        <p:nvSpPr>
          <p:cNvPr id="3" name="Content Placeholder 2">
            <a:extLst>
              <a:ext uri="{FF2B5EF4-FFF2-40B4-BE49-F238E27FC236}">
                <a16:creationId xmlns:a16="http://schemas.microsoft.com/office/drawing/2014/main" id="{36266D5F-A47C-40BD-8B6E-34BBF5470703}"/>
              </a:ext>
            </a:extLst>
          </p:cNvPr>
          <p:cNvSpPr>
            <a:spLocks noGrp="1"/>
          </p:cNvSpPr>
          <p:nvPr>
            <p:ph idx="1"/>
          </p:nvPr>
        </p:nvSpPr>
        <p:spPr/>
        <p:txBody>
          <a:bodyPr>
            <a:normAutofit/>
          </a:bodyPr>
          <a:lstStyle/>
          <a:p>
            <a:r>
              <a:rPr lang="en-US" b="1" dirty="0"/>
              <a:t>Adobe Acrobat Pro</a:t>
            </a:r>
            <a:r>
              <a:rPr lang="en-US" dirty="0"/>
              <a:t>: Select File &gt; Properties. On the description tab, enter the Title. Select Ok. </a:t>
            </a:r>
          </a:p>
          <a:p>
            <a:r>
              <a:rPr lang="en-US" b="1" dirty="0"/>
              <a:t>Word: </a:t>
            </a:r>
            <a:r>
              <a:rPr lang="en-US" dirty="0"/>
              <a:t>Select the File menu. Under Properties, enter the Title. </a:t>
            </a:r>
          </a:p>
          <a:p>
            <a:r>
              <a:rPr lang="en-US" b="1" dirty="0"/>
              <a:t>PowerPoint: </a:t>
            </a:r>
            <a:r>
              <a:rPr lang="en-US" dirty="0"/>
              <a:t>Select the File menu. Under Properties, enter the Title. </a:t>
            </a:r>
          </a:p>
          <a:p>
            <a:r>
              <a:rPr lang="en-US" b="1" dirty="0"/>
              <a:t>InDesign: </a:t>
            </a:r>
            <a:r>
              <a:rPr lang="en-US" dirty="0"/>
              <a:t>Select the File menu. Go to File info and enter in your metadata, including your title. </a:t>
            </a:r>
          </a:p>
        </p:txBody>
      </p:sp>
    </p:spTree>
    <p:extLst>
      <p:ext uri="{BB962C8B-B14F-4D97-AF65-F5344CB8AC3E}">
        <p14:creationId xmlns:p14="http://schemas.microsoft.com/office/powerpoint/2010/main" val="2623118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1CEA3-C2BD-4633-83C9-D985E26FDB63}"/>
              </a:ext>
            </a:extLst>
          </p:cNvPr>
          <p:cNvSpPr>
            <a:spLocks noGrp="1"/>
          </p:cNvSpPr>
          <p:nvPr>
            <p:ph type="title"/>
          </p:nvPr>
        </p:nvSpPr>
        <p:spPr/>
        <p:txBody>
          <a:bodyPr>
            <a:normAutofit/>
          </a:bodyPr>
          <a:lstStyle/>
          <a:p>
            <a:pPr lvl="3"/>
            <a:r>
              <a:rPr lang="en-US" sz="4400" b="1" dirty="0">
                <a:solidFill>
                  <a:schemeClr val="accent6">
                    <a:lumMod val="75000"/>
                  </a:schemeClr>
                </a:solidFill>
                <a:latin typeface="+mj-lt"/>
              </a:rPr>
              <a:t>PDF tags</a:t>
            </a:r>
            <a:endParaRPr lang="en-US" sz="4400" dirty="0">
              <a:solidFill>
                <a:schemeClr val="accent6">
                  <a:lumMod val="75000"/>
                </a:schemeClr>
              </a:solidFill>
              <a:effectLst/>
              <a:latin typeface="+mj-lt"/>
            </a:endParaRPr>
          </a:p>
        </p:txBody>
      </p:sp>
      <p:sp>
        <p:nvSpPr>
          <p:cNvPr id="3" name="Content Placeholder 2">
            <a:extLst>
              <a:ext uri="{FF2B5EF4-FFF2-40B4-BE49-F238E27FC236}">
                <a16:creationId xmlns:a16="http://schemas.microsoft.com/office/drawing/2014/main" id="{C94E9B8D-9AF0-446D-BD58-6172CC8C0C08}"/>
              </a:ext>
            </a:extLst>
          </p:cNvPr>
          <p:cNvSpPr>
            <a:spLocks noGrp="1"/>
          </p:cNvSpPr>
          <p:nvPr>
            <p:ph idx="1"/>
          </p:nvPr>
        </p:nvSpPr>
        <p:spPr/>
        <p:txBody>
          <a:bodyPr/>
          <a:lstStyle/>
          <a:p>
            <a:r>
              <a:rPr lang="en-US" dirty="0"/>
              <a:t>Tags identify each element in a document, such as headings, paragraphs, form fields, images, links, and tables. Tags help screen readers read the document logically and keyboard users navigate through the document with ease. </a:t>
            </a:r>
          </a:p>
          <a:p>
            <a:r>
              <a:rPr lang="en-US" dirty="0"/>
              <a:t>An accessible document has all its elements tags and the document structure is accurate. </a:t>
            </a:r>
            <a:endParaRPr lang="en-US" dirty="0">
              <a:effectLst/>
            </a:endParaRPr>
          </a:p>
        </p:txBody>
      </p:sp>
    </p:spTree>
    <p:extLst>
      <p:ext uri="{BB962C8B-B14F-4D97-AF65-F5344CB8AC3E}">
        <p14:creationId xmlns:p14="http://schemas.microsoft.com/office/powerpoint/2010/main" val="2199356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F70AB-29B9-4D03-A09A-A41654387DB1}"/>
              </a:ext>
            </a:extLst>
          </p:cNvPr>
          <p:cNvSpPr>
            <a:spLocks noGrp="1"/>
          </p:cNvSpPr>
          <p:nvPr>
            <p:ph type="title"/>
          </p:nvPr>
        </p:nvSpPr>
        <p:spPr/>
        <p:txBody>
          <a:bodyPr/>
          <a:lstStyle/>
          <a:p>
            <a:r>
              <a:rPr lang="en-US" b="1" dirty="0">
                <a:solidFill>
                  <a:schemeClr val="accent6">
                    <a:lumMod val="75000"/>
                  </a:schemeClr>
                </a:solidFill>
              </a:rPr>
              <a:t>Alternate text for images</a:t>
            </a:r>
            <a:endParaRPr lang="en-US" dirty="0">
              <a:solidFill>
                <a:schemeClr val="accent6">
                  <a:lumMod val="75000"/>
                </a:schemeClr>
              </a:solidFill>
            </a:endParaRPr>
          </a:p>
        </p:txBody>
      </p:sp>
      <p:sp>
        <p:nvSpPr>
          <p:cNvPr id="3" name="Content Placeholder 2">
            <a:extLst>
              <a:ext uri="{FF2B5EF4-FFF2-40B4-BE49-F238E27FC236}">
                <a16:creationId xmlns:a16="http://schemas.microsoft.com/office/drawing/2014/main" id="{99EDF7E5-FC68-4C6C-96BA-B894E5AAC845}"/>
              </a:ext>
            </a:extLst>
          </p:cNvPr>
          <p:cNvSpPr>
            <a:spLocks noGrp="1"/>
          </p:cNvSpPr>
          <p:nvPr>
            <p:ph idx="1"/>
          </p:nvPr>
        </p:nvSpPr>
        <p:spPr>
          <a:xfrm>
            <a:off x="838200" y="1825625"/>
            <a:ext cx="10515600" cy="4303326"/>
          </a:xfrm>
        </p:spPr>
        <p:txBody>
          <a:bodyPr>
            <a:normAutofit/>
          </a:bodyPr>
          <a:lstStyle/>
          <a:p>
            <a:pPr marL="0" indent="0">
              <a:buNone/>
            </a:pPr>
            <a:r>
              <a:rPr lang="en-US" dirty="0"/>
              <a:t>Users who are unable to see images depend on content authors to supplement their images with alternate text. In order to be WCAG 2.0 compliant, all images must have accompanying text that conveys the same information. </a:t>
            </a:r>
          </a:p>
          <a:p>
            <a:pPr marL="0" indent="0">
              <a:buNone/>
            </a:pPr>
            <a:r>
              <a:rPr lang="en-US" dirty="0"/>
              <a:t>The alt text should be succinct, just enough text to communicate the idea without burdening the user with unnecessary detail. When screen readers encounter an image with alt text, they typically announce the image then read the alt text.</a:t>
            </a:r>
          </a:p>
        </p:txBody>
      </p:sp>
    </p:spTree>
    <p:extLst>
      <p:ext uri="{BB962C8B-B14F-4D97-AF65-F5344CB8AC3E}">
        <p14:creationId xmlns:p14="http://schemas.microsoft.com/office/powerpoint/2010/main" val="2616050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F70AB-29B9-4D03-A09A-A41654387DB1}"/>
              </a:ext>
            </a:extLst>
          </p:cNvPr>
          <p:cNvSpPr>
            <a:spLocks noGrp="1"/>
          </p:cNvSpPr>
          <p:nvPr>
            <p:ph type="title"/>
          </p:nvPr>
        </p:nvSpPr>
        <p:spPr/>
        <p:txBody>
          <a:bodyPr/>
          <a:lstStyle/>
          <a:p>
            <a:r>
              <a:rPr lang="en-US" b="1" dirty="0">
                <a:solidFill>
                  <a:schemeClr val="accent6">
                    <a:lumMod val="75000"/>
                  </a:schemeClr>
                </a:solidFill>
              </a:rPr>
              <a:t>Alternate text for images continued</a:t>
            </a:r>
            <a:endParaRPr lang="en-US" dirty="0">
              <a:solidFill>
                <a:schemeClr val="accent6">
                  <a:lumMod val="75000"/>
                </a:schemeClr>
              </a:solidFill>
            </a:endParaRPr>
          </a:p>
        </p:txBody>
      </p:sp>
      <p:sp>
        <p:nvSpPr>
          <p:cNvPr id="3" name="Content Placeholder 2">
            <a:extLst>
              <a:ext uri="{FF2B5EF4-FFF2-40B4-BE49-F238E27FC236}">
                <a16:creationId xmlns:a16="http://schemas.microsoft.com/office/drawing/2014/main" id="{99EDF7E5-FC68-4C6C-96BA-B894E5AAC845}"/>
              </a:ext>
            </a:extLst>
          </p:cNvPr>
          <p:cNvSpPr>
            <a:spLocks noGrp="1"/>
          </p:cNvSpPr>
          <p:nvPr>
            <p:ph idx="1"/>
          </p:nvPr>
        </p:nvSpPr>
        <p:spPr/>
        <p:txBody>
          <a:bodyPr>
            <a:normAutofit fontScale="85000" lnSpcReduction="10000"/>
          </a:bodyPr>
          <a:lstStyle/>
          <a:p>
            <a:pPr lvl="0"/>
            <a:r>
              <a:rPr lang="en-US" b="1" dirty="0">
                <a:solidFill>
                  <a:schemeClr val="accent6">
                    <a:lumMod val="75000"/>
                  </a:schemeClr>
                </a:solidFill>
              </a:rPr>
              <a:t>Informative images: </a:t>
            </a:r>
            <a:r>
              <a:rPr lang="en-US" dirty="0"/>
              <a:t>Images that graphically represent concepts and information, typically pictures, photos, and illustrations. The alt text should be at least a short description conveying the essential information presented by the image. </a:t>
            </a:r>
          </a:p>
          <a:p>
            <a:pPr lvl="0"/>
            <a:r>
              <a:rPr lang="en-US" b="1" dirty="0">
                <a:solidFill>
                  <a:schemeClr val="accent6">
                    <a:lumMod val="75000"/>
                  </a:schemeClr>
                </a:solidFill>
              </a:rPr>
              <a:t>Decorative images: </a:t>
            </a:r>
            <a:r>
              <a:rPr lang="en-US" dirty="0"/>
              <a:t>These need to be marked as artifacts when the only purpose of an image is to add visual decoration to the page, rather than to convey information that is important to understanding the page. </a:t>
            </a:r>
          </a:p>
          <a:p>
            <a:pPr lvl="0"/>
            <a:r>
              <a:rPr lang="en-US" b="1" dirty="0">
                <a:solidFill>
                  <a:schemeClr val="accent6">
                    <a:lumMod val="75000"/>
                  </a:schemeClr>
                </a:solidFill>
              </a:rPr>
              <a:t>Images of text: </a:t>
            </a:r>
            <a:r>
              <a:rPr lang="en-US" dirty="0"/>
              <a:t>If the image is not a logo, avoid text in images. However, if images of text are used, the alt text should contain the same words as in the image. </a:t>
            </a:r>
          </a:p>
          <a:p>
            <a:pPr lvl="0"/>
            <a:r>
              <a:rPr lang="en-US" b="1" dirty="0">
                <a:solidFill>
                  <a:schemeClr val="accent6">
                    <a:lumMod val="75000"/>
                  </a:schemeClr>
                </a:solidFill>
              </a:rPr>
              <a:t>Graphs and diagrams: </a:t>
            </a:r>
            <a:r>
              <a:rPr lang="en-US" dirty="0"/>
              <a:t>To convey the data or detailed information, provide a full-text equivalent of the data or information provided in the image as the alt text. </a:t>
            </a:r>
          </a:p>
        </p:txBody>
      </p:sp>
    </p:spTree>
    <p:extLst>
      <p:ext uri="{BB962C8B-B14F-4D97-AF65-F5344CB8AC3E}">
        <p14:creationId xmlns:p14="http://schemas.microsoft.com/office/powerpoint/2010/main" val="698388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67EB9-48A0-4528-B6CF-6FCC5B1F0C8F}"/>
              </a:ext>
            </a:extLst>
          </p:cNvPr>
          <p:cNvSpPr>
            <a:spLocks noGrp="1"/>
          </p:cNvSpPr>
          <p:nvPr>
            <p:ph type="title"/>
          </p:nvPr>
        </p:nvSpPr>
        <p:spPr/>
        <p:txBody>
          <a:bodyPr/>
          <a:lstStyle/>
          <a:p>
            <a:r>
              <a:rPr lang="en-US" b="1" dirty="0">
                <a:solidFill>
                  <a:schemeClr val="accent6">
                    <a:lumMod val="75000"/>
                  </a:schemeClr>
                </a:solidFill>
              </a:rPr>
              <a:t>Best practices when creating alt text</a:t>
            </a:r>
            <a:endParaRPr lang="en-US" dirty="0">
              <a:solidFill>
                <a:schemeClr val="accent6">
                  <a:lumMod val="75000"/>
                </a:schemeClr>
              </a:solidFill>
            </a:endParaRPr>
          </a:p>
        </p:txBody>
      </p:sp>
      <p:sp>
        <p:nvSpPr>
          <p:cNvPr id="3" name="Content Placeholder 2">
            <a:extLst>
              <a:ext uri="{FF2B5EF4-FFF2-40B4-BE49-F238E27FC236}">
                <a16:creationId xmlns:a16="http://schemas.microsoft.com/office/drawing/2014/main" id="{C02AF44D-B7A9-49D8-9AB7-6974F2037A5C}"/>
              </a:ext>
            </a:extLst>
          </p:cNvPr>
          <p:cNvSpPr>
            <a:spLocks noGrp="1"/>
          </p:cNvSpPr>
          <p:nvPr>
            <p:ph idx="1"/>
          </p:nvPr>
        </p:nvSpPr>
        <p:spPr/>
        <p:txBody>
          <a:bodyPr/>
          <a:lstStyle/>
          <a:p>
            <a:pPr lvl="0"/>
            <a:r>
              <a:rPr lang="en-US" dirty="0"/>
              <a:t>Alt text should be no longer than 125 characters. </a:t>
            </a:r>
          </a:p>
          <a:p>
            <a:pPr lvl="0"/>
            <a:r>
              <a:rPr lang="en-US" b="1" dirty="0"/>
              <a:t>Accurate and equivalent: </a:t>
            </a:r>
            <a:r>
              <a:rPr lang="en-US" dirty="0"/>
              <a:t>present the same content or function as the image. </a:t>
            </a:r>
          </a:p>
          <a:p>
            <a:pPr lvl="0"/>
            <a:r>
              <a:rPr lang="en-US" b="1" dirty="0"/>
              <a:t>Don’t be redundant: </a:t>
            </a:r>
            <a:r>
              <a:rPr lang="en-US" dirty="0"/>
              <a:t>do not provide information that is in the surrounding text. </a:t>
            </a:r>
          </a:p>
          <a:p>
            <a:pPr lvl="0"/>
            <a:r>
              <a:rPr lang="en-US" b="1" dirty="0"/>
              <a:t>Don’t use descriptive phrases: </a:t>
            </a:r>
            <a:r>
              <a:rPr lang="en-US" dirty="0"/>
              <a:t>screen reading software identifies images, so do not use phrases such as “image of” or “graph of.”</a:t>
            </a:r>
          </a:p>
        </p:txBody>
      </p:sp>
    </p:spTree>
    <p:extLst>
      <p:ext uri="{BB962C8B-B14F-4D97-AF65-F5344CB8AC3E}">
        <p14:creationId xmlns:p14="http://schemas.microsoft.com/office/powerpoint/2010/main" val="512890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45CA3-A650-42CB-9CAB-3EB9264F98B9}"/>
              </a:ext>
            </a:extLst>
          </p:cNvPr>
          <p:cNvSpPr>
            <a:spLocks noGrp="1"/>
          </p:cNvSpPr>
          <p:nvPr>
            <p:ph type="title"/>
          </p:nvPr>
        </p:nvSpPr>
        <p:spPr/>
        <p:txBody>
          <a:bodyPr/>
          <a:lstStyle/>
          <a:p>
            <a:r>
              <a:rPr lang="en-US" b="1" dirty="0">
                <a:solidFill>
                  <a:schemeClr val="accent6">
                    <a:lumMod val="75000"/>
                  </a:schemeClr>
                </a:solidFill>
              </a:rPr>
              <a:t>Heading structure</a:t>
            </a:r>
            <a:endParaRPr lang="en-US" dirty="0">
              <a:solidFill>
                <a:schemeClr val="accent6">
                  <a:lumMod val="75000"/>
                </a:schemeClr>
              </a:solidFill>
            </a:endParaRPr>
          </a:p>
        </p:txBody>
      </p:sp>
      <p:sp>
        <p:nvSpPr>
          <p:cNvPr id="3" name="Content Placeholder 2">
            <a:extLst>
              <a:ext uri="{FF2B5EF4-FFF2-40B4-BE49-F238E27FC236}">
                <a16:creationId xmlns:a16="http://schemas.microsoft.com/office/drawing/2014/main" id="{A225797D-0E15-4523-8BAF-EC32E1D79D24}"/>
              </a:ext>
            </a:extLst>
          </p:cNvPr>
          <p:cNvSpPr>
            <a:spLocks noGrp="1"/>
          </p:cNvSpPr>
          <p:nvPr>
            <p:ph idx="1"/>
          </p:nvPr>
        </p:nvSpPr>
        <p:spPr/>
        <p:txBody>
          <a:bodyPr/>
          <a:lstStyle/>
          <a:p>
            <a:r>
              <a:rPr lang="en-US" dirty="0"/>
              <a:t>Headings allow screen reader users to read only the headings in order to get an overview of the content and to navigate directly to the part they want to read. </a:t>
            </a:r>
          </a:p>
          <a:p>
            <a:pPr lvl="0"/>
            <a:r>
              <a:rPr lang="en-US" dirty="0"/>
              <a:t>Headings need to follow a logical structure of H1-H6. Every document must have a H1. This is often the title of the document. </a:t>
            </a:r>
          </a:p>
          <a:p>
            <a:pPr lvl="1"/>
            <a:r>
              <a:rPr lang="en-US" dirty="0"/>
              <a:t>Every subheading should use the next heading level in the sequence and sibling headings must have identical heading levels. </a:t>
            </a:r>
          </a:p>
          <a:p>
            <a:endParaRPr lang="en-US" dirty="0"/>
          </a:p>
        </p:txBody>
      </p:sp>
    </p:spTree>
    <p:extLst>
      <p:ext uri="{BB962C8B-B14F-4D97-AF65-F5344CB8AC3E}">
        <p14:creationId xmlns:p14="http://schemas.microsoft.com/office/powerpoint/2010/main" val="1526144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45CA3-A650-42CB-9CAB-3EB9264F98B9}"/>
              </a:ext>
            </a:extLst>
          </p:cNvPr>
          <p:cNvSpPr>
            <a:spLocks noGrp="1"/>
          </p:cNvSpPr>
          <p:nvPr>
            <p:ph type="title"/>
          </p:nvPr>
        </p:nvSpPr>
        <p:spPr/>
        <p:txBody>
          <a:bodyPr/>
          <a:lstStyle/>
          <a:p>
            <a:r>
              <a:rPr lang="en-US" b="1" dirty="0">
                <a:solidFill>
                  <a:schemeClr val="accent6">
                    <a:lumMod val="75000"/>
                  </a:schemeClr>
                </a:solidFill>
              </a:rPr>
              <a:t>Heading structure continued</a:t>
            </a:r>
            <a:endParaRPr lang="en-US" dirty="0">
              <a:solidFill>
                <a:schemeClr val="accent6">
                  <a:lumMod val="75000"/>
                </a:schemeClr>
              </a:solidFill>
            </a:endParaRPr>
          </a:p>
        </p:txBody>
      </p:sp>
      <p:sp>
        <p:nvSpPr>
          <p:cNvPr id="3" name="Content Placeholder 2">
            <a:extLst>
              <a:ext uri="{FF2B5EF4-FFF2-40B4-BE49-F238E27FC236}">
                <a16:creationId xmlns:a16="http://schemas.microsoft.com/office/drawing/2014/main" id="{A225797D-0E15-4523-8BAF-EC32E1D79D24}"/>
              </a:ext>
            </a:extLst>
          </p:cNvPr>
          <p:cNvSpPr>
            <a:spLocks noGrp="1"/>
          </p:cNvSpPr>
          <p:nvPr>
            <p:ph idx="1"/>
          </p:nvPr>
        </p:nvSpPr>
        <p:spPr/>
        <p:txBody>
          <a:bodyPr/>
          <a:lstStyle/>
          <a:p>
            <a:r>
              <a:rPr lang="en-US" dirty="0"/>
              <a:t>Do not skip heading levels! Skipping levels can make the screen reader user wonder whether there is missing content. </a:t>
            </a:r>
            <a:endParaRPr lang="en-US" dirty="0">
              <a:effectLst/>
            </a:endParaRPr>
          </a:p>
        </p:txBody>
      </p:sp>
      <p:pic>
        <p:nvPicPr>
          <p:cNvPr id="5" name="Picture 4" descr="A screenshot the styles of Microsoft Word. &#10;">
            <a:extLst>
              <a:ext uri="{FF2B5EF4-FFF2-40B4-BE49-F238E27FC236}">
                <a16:creationId xmlns:a16="http://schemas.microsoft.com/office/drawing/2014/main" id="{D8E6CE2F-4CAB-4179-9788-BDA510D3A5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0659" y="3566187"/>
            <a:ext cx="8629650" cy="1057275"/>
          </a:xfrm>
          <a:prstGeom prst="rect">
            <a:avLst/>
          </a:prstGeom>
        </p:spPr>
      </p:pic>
    </p:spTree>
    <p:extLst>
      <p:ext uri="{BB962C8B-B14F-4D97-AF65-F5344CB8AC3E}">
        <p14:creationId xmlns:p14="http://schemas.microsoft.com/office/powerpoint/2010/main" val="3801611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45CA3-A650-42CB-9CAB-3EB9264F98B9}"/>
              </a:ext>
            </a:extLst>
          </p:cNvPr>
          <p:cNvSpPr>
            <a:spLocks noGrp="1"/>
          </p:cNvSpPr>
          <p:nvPr>
            <p:ph type="title"/>
          </p:nvPr>
        </p:nvSpPr>
        <p:spPr/>
        <p:txBody>
          <a:bodyPr/>
          <a:lstStyle/>
          <a:p>
            <a:r>
              <a:rPr lang="en-US" b="1" dirty="0">
                <a:solidFill>
                  <a:schemeClr val="accent6">
                    <a:lumMod val="75000"/>
                  </a:schemeClr>
                </a:solidFill>
              </a:rPr>
              <a:t>Heading structure example</a:t>
            </a:r>
            <a:endParaRPr lang="en-US" dirty="0">
              <a:solidFill>
                <a:schemeClr val="accent6">
                  <a:lumMod val="75000"/>
                </a:schemeClr>
              </a:solidFill>
            </a:endParaRPr>
          </a:p>
        </p:txBody>
      </p:sp>
      <p:sp>
        <p:nvSpPr>
          <p:cNvPr id="3" name="Content Placeholder 2">
            <a:extLst>
              <a:ext uri="{FF2B5EF4-FFF2-40B4-BE49-F238E27FC236}">
                <a16:creationId xmlns:a16="http://schemas.microsoft.com/office/drawing/2014/main" id="{A225797D-0E15-4523-8BAF-EC32E1D79D24}"/>
              </a:ext>
            </a:extLst>
          </p:cNvPr>
          <p:cNvSpPr>
            <a:spLocks noGrp="1"/>
          </p:cNvSpPr>
          <p:nvPr>
            <p:ph idx="1"/>
          </p:nvPr>
        </p:nvSpPr>
        <p:spPr>
          <a:xfrm>
            <a:off x="838200" y="1825625"/>
            <a:ext cx="10515600" cy="4667250"/>
          </a:xfrm>
        </p:spPr>
        <p:txBody>
          <a:bodyPr>
            <a:normAutofit lnSpcReduction="10000"/>
          </a:bodyPr>
          <a:lstStyle/>
          <a:p>
            <a:r>
              <a:rPr lang="en-US" b="1" dirty="0"/>
              <a:t>H1: Links, Headings, Images, Oh My!</a:t>
            </a:r>
            <a:endParaRPr lang="en-US" dirty="0"/>
          </a:p>
          <a:p>
            <a:pPr lvl="1"/>
            <a:r>
              <a:rPr lang="en-US" b="1" dirty="0"/>
              <a:t>H2: Overview</a:t>
            </a:r>
            <a:endParaRPr lang="en-US" dirty="0"/>
          </a:p>
          <a:p>
            <a:pPr lvl="2"/>
            <a:r>
              <a:rPr lang="en-US" dirty="0"/>
              <a:t>H3: Terminology</a:t>
            </a:r>
          </a:p>
          <a:p>
            <a:pPr lvl="2"/>
            <a:r>
              <a:rPr lang="en-US" dirty="0"/>
              <a:t>H3: Icons</a:t>
            </a:r>
          </a:p>
          <a:p>
            <a:pPr lvl="1"/>
            <a:r>
              <a:rPr lang="en-US" b="1" dirty="0"/>
              <a:t>H2: Accessibility Standards</a:t>
            </a:r>
            <a:endParaRPr lang="en-US" dirty="0"/>
          </a:p>
          <a:p>
            <a:pPr lvl="2"/>
            <a:r>
              <a:rPr lang="en-US" dirty="0"/>
              <a:t>H3: Links</a:t>
            </a:r>
          </a:p>
          <a:p>
            <a:pPr lvl="2"/>
            <a:r>
              <a:rPr lang="en-US" dirty="0"/>
              <a:t>H3: Headings</a:t>
            </a:r>
          </a:p>
          <a:p>
            <a:pPr lvl="3"/>
            <a:r>
              <a:rPr lang="en-US" dirty="0"/>
              <a:t>H4: Order</a:t>
            </a:r>
          </a:p>
          <a:p>
            <a:pPr lvl="3"/>
            <a:r>
              <a:rPr lang="en-US" dirty="0"/>
              <a:t>H4: Headings and Screen Readers</a:t>
            </a:r>
          </a:p>
          <a:p>
            <a:pPr lvl="3"/>
            <a:r>
              <a:rPr lang="en-US" dirty="0"/>
              <a:t>H4: How Headings Help Users with Cognitive Disabilities</a:t>
            </a:r>
          </a:p>
          <a:p>
            <a:pPr lvl="2"/>
            <a:r>
              <a:rPr lang="en-US" dirty="0"/>
              <a:t>H3: Images</a:t>
            </a:r>
          </a:p>
          <a:p>
            <a:pPr lvl="3"/>
            <a:r>
              <a:rPr lang="en-US" dirty="0"/>
              <a:t>H4: Alternative Text</a:t>
            </a:r>
          </a:p>
          <a:p>
            <a:pPr lvl="3"/>
            <a:r>
              <a:rPr lang="en-US" dirty="0"/>
              <a:t>H4: Charts and Graphs</a:t>
            </a:r>
          </a:p>
          <a:p>
            <a:pPr lvl="1"/>
            <a:r>
              <a:rPr lang="en-US" b="1" dirty="0"/>
              <a:t>H2: Conclusion</a:t>
            </a:r>
            <a:endParaRPr lang="en-US" dirty="0"/>
          </a:p>
        </p:txBody>
      </p:sp>
    </p:spTree>
    <p:extLst>
      <p:ext uri="{BB962C8B-B14F-4D97-AF65-F5344CB8AC3E}">
        <p14:creationId xmlns:p14="http://schemas.microsoft.com/office/powerpoint/2010/main" val="1966902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5BF40-85A6-469C-B96F-209870BE72FF}"/>
              </a:ext>
            </a:extLst>
          </p:cNvPr>
          <p:cNvSpPr>
            <a:spLocks noGrp="1"/>
          </p:cNvSpPr>
          <p:nvPr>
            <p:ph type="title"/>
          </p:nvPr>
        </p:nvSpPr>
        <p:spPr/>
        <p:txBody>
          <a:bodyPr/>
          <a:lstStyle/>
          <a:p>
            <a:r>
              <a:rPr lang="en-US" b="1" dirty="0">
                <a:solidFill>
                  <a:schemeClr val="accent6">
                    <a:lumMod val="75000"/>
                  </a:schemeClr>
                </a:solidFill>
              </a:rPr>
              <a:t>I will be referring to these programs:</a:t>
            </a:r>
            <a:endParaRPr lang="en-US" b="1" dirty="0"/>
          </a:p>
        </p:txBody>
      </p:sp>
      <p:pic>
        <p:nvPicPr>
          <p:cNvPr id="6" name="Picture 5" descr="Adobe Acrobat Pro DC logo. ">
            <a:extLst>
              <a:ext uri="{FF2B5EF4-FFF2-40B4-BE49-F238E27FC236}">
                <a16:creationId xmlns:a16="http://schemas.microsoft.com/office/drawing/2014/main" id="{7CDA25AC-F952-478E-A608-FAAD00D0F5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459" y="2393556"/>
            <a:ext cx="2260716" cy="2197213"/>
          </a:xfrm>
          <a:prstGeom prst="rect">
            <a:avLst/>
          </a:prstGeom>
        </p:spPr>
      </p:pic>
      <p:sp>
        <p:nvSpPr>
          <p:cNvPr id="7" name="Rectangle 6">
            <a:extLst>
              <a:ext uri="{FF2B5EF4-FFF2-40B4-BE49-F238E27FC236}">
                <a16:creationId xmlns:a16="http://schemas.microsoft.com/office/drawing/2014/main" id="{D7BB2135-FCB7-4FE6-A930-01E9A8AC94EE}"/>
              </a:ext>
            </a:extLst>
          </p:cNvPr>
          <p:cNvSpPr/>
          <p:nvPr/>
        </p:nvSpPr>
        <p:spPr>
          <a:xfrm>
            <a:off x="407475" y="4674918"/>
            <a:ext cx="2791213" cy="369332"/>
          </a:xfrm>
          <a:prstGeom prst="rect">
            <a:avLst/>
          </a:prstGeom>
        </p:spPr>
        <p:txBody>
          <a:bodyPr wrap="none">
            <a:spAutoFit/>
          </a:bodyPr>
          <a:lstStyle/>
          <a:p>
            <a:pPr lvl="1"/>
            <a:r>
              <a:rPr lang="en-US" dirty="0"/>
              <a:t>Adobe Acrobat Pro DC </a:t>
            </a:r>
          </a:p>
        </p:txBody>
      </p:sp>
      <p:pic>
        <p:nvPicPr>
          <p:cNvPr id="10" name="Picture 9" descr="Adobe InDesign logo. ">
            <a:extLst>
              <a:ext uri="{FF2B5EF4-FFF2-40B4-BE49-F238E27FC236}">
                <a16:creationId xmlns:a16="http://schemas.microsoft.com/office/drawing/2014/main" id="{AA74FA48-5717-4623-BEE5-7F37473ED7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5978" y="2393556"/>
            <a:ext cx="2244783" cy="2187224"/>
          </a:xfrm>
          <a:prstGeom prst="rect">
            <a:avLst/>
          </a:prstGeom>
        </p:spPr>
      </p:pic>
      <p:sp>
        <p:nvSpPr>
          <p:cNvPr id="9" name="Rectangle 8">
            <a:extLst>
              <a:ext uri="{FF2B5EF4-FFF2-40B4-BE49-F238E27FC236}">
                <a16:creationId xmlns:a16="http://schemas.microsoft.com/office/drawing/2014/main" id="{40364F03-2817-4FB7-ABA9-295FB1D6AD37}"/>
              </a:ext>
            </a:extLst>
          </p:cNvPr>
          <p:cNvSpPr/>
          <p:nvPr/>
        </p:nvSpPr>
        <p:spPr>
          <a:xfrm>
            <a:off x="2999223" y="4674918"/>
            <a:ext cx="2945037" cy="369332"/>
          </a:xfrm>
          <a:prstGeom prst="rect">
            <a:avLst/>
          </a:prstGeom>
        </p:spPr>
        <p:txBody>
          <a:bodyPr wrap="none">
            <a:spAutoFit/>
          </a:bodyPr>
          <a:lstStyle/>
          <a:p>
            <a:pPr lvl="1"/>
            <a:r>
              <a:rPr lang="en-US" dirty="0"/>
              <a:t>Adobe InDesign CC 2019</a:t>
            </a:r>
          </a:p>
        </p:txBody>
      </p:sp>
      <p:sp>
        <p:nvSpPr>
          <p:cNvPr id="11" name="Rectangle 10">
            <a:extLst>
              <a:ext uri="{FF2B5EF4-FFF2-40B4-BE49-F238E27FC236}">
                <a16:creationId xmlns:a16="http://schemas.microsoft.com/office/drawing/2014/main" id="{1D41355D-284F-4732-8FB1-258507F06D29}"/>
              </a:ext>
            </a:extLst>
          </p:cNvPr>
          <p:cNvSpPr/>
          <p:nvPr/>
        </p:nvSpPr>
        <p:spPr>
          <a:xfrm>
            <a:off x="7765387" y="2421138"/>
            <a:ext cx="2565574" cy="369332"/>
          </a:xfrm>
          <a:prstGeom prst="rect">
            <a:avLst/>
          </a:prstGeom>
        </p:spPr>
        <p:txBody>
          <a:bodyPr wrap="none">
            <a:spAutoFit/>
          </a:bodyPr>
          <a:lstStyle/>
          <a:p>
            <a:pPr lvl="1" algn="ctr"/>
            <a:r>
              <a:rPr lang="en-US" dirty="0"/>
              <a:t>Microsoft Office 365</a:t>
            </a:r>
          </a:p>
        </p:txBody>
      </p:sp>
      <p:pic>
        <p:nvPicPr>
          <p:cNvPr id="13" name="Picture 12" descr="Microsoft Word logo. ">
            <a:extLst>
              <a:ext uri="{FF2B5EF4-FFF2-40B4-BE49-F238E27FC236}">
                <a16:creationId xmlns:a16="http://schemas.microsoft.com/office/drawing/2014/main" id="{6E1548A6-13C5-4126-92C3-224F52D887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8531" y="2930000"/>
            <a:ext cx="2244783" cy="2061785"/>
          </a:xfrm>
          <a:prstGeom prst="rect">
            <a:avLst/>
          </a:prstGeom>
        </p:spPr>
      </p:pic>
      <p:sp>
        <p:nvSpPr>
          <p:cNvPr id="18" name="Rectangle 17">
            <a:extLst>
              <a:ext uri="{FF2B5EF4-FFF2-40B4-BE49-F238E27FC236}">
                <a16:creationId xmlns:a16="http://schemas.microsoft.com/office/drawing/2014/main" id="{EC106AEA-FC4D-4B79-989E-14C8C483343A}"/>
              </a:ext>
            </a:extLst>
          </p:cNvPr>
          <p:cNvSpPr/>
          <p:nvPr/>
        </p:nvSpPr>
        <p:spPr>
          <a:xfrm>
            <a:off x="7289673" y="4825416"/>
            <a:ext cx="1162498" cy="369332"/>
          </a:xfrm>
          <a:prstGeom prst="rect">
            <a:avLst/>
          </a:prstGeom>
        </p:spPr>
        <p:txBody>
          <a:bodyPr wrap="none">
            <a:spAutoFit/>
          </a:bodyPr>
          <a:lstStyle/>
          <a:p>
            <a:pPr lvl="1" algn="ctr"/>
            <a:r>
              <a:rPr lang="en-US" dirty="0"/>
              <a:t>Word</a:t>
            </a:r>
          </a:p>
        </p:txBody>
      </p:sp>
      <p:pic>
        <p:nvPicPr>
          <p:cNvPr id="15" name="Picture 14" descr="Microsoft PowerPoint logo. ">
            <a:extLst>
              <a:ext uri="{FF2B5EF4-FFF2-40B4-BE49-F238E27FC236}">
                <a16:creationId xmlns:a16="http://schemas.microsoft.com/office/drawing/2014/main" id="{86EB3A7F-CE3C-492D-8372-9241603D02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87471" y="2887271"/>
            <a:ext cx="1972313" cy="1972313"/>
          </a:xfrm>
          <a:prstGeom prst="rect">
            <a:avLst/>
          </a:prstGeom>
        </p:spPr>
      </p:pic>
      <p:sp>
        <p:nvSpPr>
          <p:cNvPr id="19" name="Rectangle 18">
            <a:extLst>
              <a:ext uri="{FF2B5EF4-FFF2-40B4-BE49-F238E27FC236}">
                <a16:creationId xmlns:a16="http://schemas.microsoft.com/office/drawing/2014/main" id="{1C130C25-3D59-42E1-9EA3-A840294DE498}"/>
              </a:ext>
            </a:extLst>
          </p:cNvPr>
          <p:cNvSpPr/>
          <p:nvPr/>
        </p:nvSpPr>
        <p:spPr>
          <a:xfrm>
            <a:off x="9387471" y="4824291"/>
            <a:ext cx="1725280" cy="369332"/>
          </a:xfrm>
          <a:prstGeom prst="rect">
            <a:avLst/>
          </a:prstGeom>
        </p:spPr>
        <p:txBody>
          <a:bodyPr wrap="none">
            <a:spAutoFit/>
          </a:bodyPr>
          <a:lstStyle/>
          <a:p>
            <a:pPr lvl="1" algn="ctr"/>
            <a:r>
              <a:rPr lang="en-US" dirty="0"/>
              <a:t>PowerPoint</a:t>
            </a:r>
          </a:p>
        </p:txBody>
      </p:sp>
    </p:spTree>
    <p:extLst>
      <p:ext uri="{BB962C8B-B14F-4D97-AF65-F5344CB8AC3E}">
        <p14:creationId xmlns:p14="http://schemas.microsoft.com/office/powerpoint/2010/main" val="4173644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893D5-115F-4B02-8009-653B9B18CF49}"/>
              </a:ext>
            </a:extLst>
          </p:cNvPr>
          <p:cNvSpPr>
            <a:spLocks noGrp="1"/>
          </p:cNvSpPr>
          <p:nvPr>
            <p:ph type="title"/>
          </p:nvPr>
        </p:nvSpPr>
        <p:spPr/>
        <p:txBody>
          <a:bodyPr/>
          <a:lstStyle/>
          <a:p>
            <a:r>
              <a:rPr lang="en-US" b="1" dirty="0">
                <a:solidFill>
                  <a:schemeClr val="accent6">
                    <a:lumMod val="75000"/>
                  </a:schemeClr>
                </a:solidFill>
              </a:rPr>
              <a:t>Tab and reading order</a:t>
            </a:r>
          </a:p>
        </p:txBody>
      </p:sp>
      <p:sp>
        <p:nvSpPr>
          <p:cNvPr id="3" name="Content Placeholder 2">
            <a:extLst>
              <a:ext uri="{FF2B5EF4-FFF2-40B4-BE49-F238E27FC236}">
                <a16:creationId xmlns:a16="http://schemas.microsoft.com/office/drawing/2014/main" id="{63D1300A-5F34-4384-A627-5B9E159E3E3B}"/>
              </a:ext>
            </a:extLst>
          </p:cNvPr>
          <p:cNvSpPr>
            <a:spLocks noGrp="1"/>
          </p:cNvSpPr>
          <p:nvPr>
            <p:ph idx="1"/>
          </p:nvPr>
        </p:nvSpPr>
        <p:spPr/>
        <p:txBody>
          <a:bodyPr/>
          <a:lstStyle/>
          <a:p>
            <a:pPr lvl="0"/>
            <a:r>
              <a:rPr lang="en-US" dirty="0"/>
              <a:t>The order in which content is presented or accessed needs to be defined for screen readers, keyboard navigation and small or zoomed in screens. </a:t>
            </a:r>
          </a:p>
          <a:p>
            <a:pPr lvl="0"/>
            <a:r>
              <a:rPr lang="en-US" dirty="0"/>
              <a:t>Tag order defines how screen readers will read the content. Tab order determines how users will tab through a document with their keyboard. This will also dictate how they navigate from one form field to the next. </a:t>
            </a:r>
          </a:p>
          <a:p>
            <a:endParaRPr lang="en-US" dirty="0"/>
          </a:p>
        </p:txBody>
      </p:sp>
    </p:spTree>
    <p:extLst>
      <p:ext uri="{BB962C8B-B14F-4D97-AF65-F5344CB8AC3E}">
        <p14:creationId xmlns:p14="http://schemas.microsoft.com/office/powerpoint/2010/main" val="581719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2F4ED-986A-4BE0-B7A1-01E2BFAB6286}"/>
              </a:ext>
            </a:extLst>
          </p:cNvPr>
          <p:cNvSpPr>
            <a:spLocks noGrp="1"/>
          </p:cNvSpPr>
          <p:nvPr>
            <p:ph type="title"/>
          </p:nvPr>
        </p:nvSpPr>
        <p:spPr/>
        <p:txBody>
          <a:bodyPr/>
          <a:lstStyle/>
          <a:p>
            <a:r>
              <a:rPr lang="en-US" b="1" dirty="0">
                <a:solidFill>
                  <a:schemeClr val="accent6">
                    <a:lumMod val="75000"/>
                  </a:schemeClr>
                </a:solidFill>
              </a:rPr>
              <a:t>Bookmarks</a:t>
            </a:r>
            <a:endParaRPr lang="en-US" dirty="0">
              <a:solidFill>
                <a:schemeClr val="accent6">
                  <a:lumMod val="75000"/>
                </a:schemeClr>
              </a:solidFill>
            </a:endParaRPr>
          </a:p>
        </p:txBody>
      </p:sp>
      <p:sp>
        <p:nvSpPr>
          <p:cNvPr id="3" name="Content Placeholder 2">
            <a:extLst>
              <a:ext uri="{FF2B5EF4-FFF2-40B4-BE49-F238E27FC236}">
                <a16:creationId xmlns:a16="http://schemas.microsoft.com/office/drawing/2014/main" id="{33F43C3D-5715-473D-9B43-077D65F9819E}"/>
              </a:ext>
            </a:extLst>
          </p:cNvPr>
          <p:cNvSpPr>
            <a:spLocks noGrp="1"/>
          </p:cNvSpPr>
          <p:nvPr>
            <p:ph idx="1"/>
          </p:nvPr>
        </p:nvSpPr>
        <p:spPr>
          <a:xfrm>
            <a:off x="838200" y="1690688"/>
            <a:ext cx="5775664" cy="4921165"/>
          </a:xfrm>
        </p:spPr>
        <p:txBody>
          <a:bodyPr>
            <a:normAutofit/>
          </a:bodyPr>
          <a:lstStyle/>
          <a:p>
            <a:pPr lvl="0"/>
            <a:r>
              <a:rPr lang="en-US" dirty="0"/>
              <a:t>In documents longer than 9 pages, bookmarks are required to aid in navigation.</a:t>
            </a:r>
          </a:p>
          <a:p>
            <a:pPr lvl="0"/>
            <a:r>
              <a:rPr lang="en-US" dirty="0"/>
              <a:t>Bookmarks help assistive technology navigate to sections of long documents. Bookmarks should follow the existing structure including the table of contents and headers. </a:t>
            </a:r>
          </a:p>
        </p:txBody>
      </p:sp>
      <p:pic>
        <p:nvPicPr>
          <p:cNvPr id="5" name="Picture 4" descr="A screenshot of the bookmark tool in Microsoft Word. &#10;">
            <a:extLst>
              <a:ext uri="{FF2B5EF4-FFF2-40B4-BE49-F238E27FC236}">
                <a16:creationId xmlns:a16="http://schemas.microsoft.com/office/drawing/2014/main" id="{53BE66A9-B3AD-4CC5-93DE-82705BC257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9681" y="1247775"/>
            <a:ext cx="3743325" cy="4362450"/>
          </a:xfrm>
          <a:prstGeom prst="rect">
            <a:avLst/>
          </a:prstGeom>
        </p:spPr>
      </p:pic>
    </p:spTree>
    <p:extLst>
      <p:ext uri="{BB962C8B-B14F-4D97-AF65-F5344CB8AC3E}">
        <p14:creationId xmlns:p14="http://schemas.microsoft.com/office/powerpoint/2010/main" val="26803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2A591-89CC-4431-A230-1B0DABD716FD}"/>
              </a:ext>
            </a:extLst>
          </p:cNvPr>
          <p:cNvSpPr>
            <a:spLocks noGrp="1"/>
          </p:cNvSpPr>
          <p:nvPr>
            <p:ph type="title"/>
          </p:nvPr>
        </p:nvSpPr>
        <p:spPr/>
        <p:txBody>
          <a:bodyPr/>
          <a:lstStyle/>
          <a:p>
            <a:r>
              <a:rPr lang="en-US" b="1" dirty="0">
                <a:solidFill>
                  <a:schemeClr val="accent6">
                    <a:lumMod val="75000"/>
                  </a:schemeClr>
                </a:solidFill>
              </a:rPr>
              <a:t>Format meaningful hyperlinks</a:t>
            </a:r>
          </a:p>
        </p:txBody>
      </p:sp>
      <p:sp>
        <p:nvSpPr>
          <p:cNvPr id="3" name="Content Placeholder 2">
            <a:extLst>
              <a:ext uri="{FF2B5EF4-FFF2-40B4-BE49-F238E27FC236}">
                <a16:creationId xmlns:a16="http://schemas.microsoft.com/office/drawing/2014/main" id="{9BD1F7E2-A8FF-4145-B68D-1686CD8F36FD}"/>
              </a:ext>
            </a:extLst>
          </p:cNvPr>
          <p:cNvSpPr>
            <a:spLocks noGrp="1"/>
          </p:cNvSpPr>
          <p:nvPr>
            <p:ph idx="1"/>
          </p:nvPr>
        </p:nvSpPr>
        <p:spPr/>
        <p:txBody>
          <a:bodyPr/>
          <a:lstStyle/>
          <a:p>
            <a:pPr lvl="0"/>
            <a:r>
              <a:rPr lang="en-US" dirty="0"/>
              <a:t>Links presented in an electronic document should convey clear and accurate information about the destination. Most authoring tools allow the creator to assign a hyperlink to text.</a:t>
            </a:r>
          </a:p>
          <a:p>
            <a:pPr lvl="0"/>
            <a:r>
              <a:rPr lang="en-US" dirty="0"/>
              <a:t>For documents that will be circulated as print material, use a URL shortening service to create a customized and meaningful link name.</a:t>
            </a:r>
          </a:p>
          <a:p>
            <a:endParaRPr lang="en-US" dirty="0"/>
          </a:p>
        </p:txBody>
      </p:sp>
    </p:spTree>
    <p:extLst>
      <p:ext uri="{BB962C8B-B14F-4D97-AF65-F5344CB8AC3E}">
        <p14:creationId xmlns:p14="http://schemas.microsoft.com/office/powerpoint/2010/main" val="4238186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2A591-89CC-4431-A230-1B0DABD716FD}"/>
              </a:ext>
            </a:extLst>
          </p:cNvPr>
          <p:cNvSpPr>
            <a:spLocks noGrp="1"/>
          </p:cNvSpPr>
          <p:nvPr>
            <p:ph type="title"/>
          </p:nvPr>
        </p:nvSpPr>
        <p:spPr/>
        <p:txBody>
          <a:bodyPr/>
          <a:lstStyle/>
          <a:p>
            <a:r>
              <a:rPr lang="en-US" b="1" dirty="0">
                <a:solidFill>
                  <a:schemeClr val="accent6">
                    <a:lumMod val="75000"/>
                  </a:schemeClr>
                </a:solidFill>
              </a:rPr>
              <a:t>Format meaningful hyperlinks continued</a:t>
            </a:r>
          </a:p>
        </p:txBody>
      </p:sp>
      <p:sp>
        <p:nvSpPr>
          <p:cNvPr id="3" name="Content Placeholder 2">
            <a:extLst>
              <a:ext uri="{FF2B5EF4-FFF2-40B4-BE49-F238E27FC236}">
                <a16:creationId xmlns:a16="http://schemas.microsoft.com/office/drawing/2014/main" id="{9BD1F7E2-A8FF-4145-B68D-1686CD8F36FD}"/>
              </a:ext>
            </a:extLst>
          </p:cNvPr>
          <p:cNvSpPr>
            <a:spLocks noGrp="1"/>
          </p:cNvSpPr>
          <p:nvPr>
            <p:ph idx="1"/>
          </p:nvPr>
        </p:nvSpPr>
        <p:spPr/>
        <p:txBody>
          <a:bodyPr/>
          <a:lstStyle/>
          <a:p>
            <a:pPr lvl="0"/>
            <a:r>
              <a:rPr lang="en-US" dirty="0"/>
              <a:t>Screen reader users often navigate from link to link and skip the text in between. Link text should make sense out of context and place distinguishing information first. </a:t>
            </a:r>
          </a:p>
          <a:p>
            <a:pPr lvl="0"/>
            <a:r>
              <a:rPr lang="en-US" dirty="0"/>
              <a:t>Screen readers also allow users to view a list of all links on a page. The list can be presented alphabetically. Link text should be intuitive and make sense regardless of order. </a:t>
            </a:r>
          </a:p>
          <a:p>
            <a:pPr marL="914400" lvl="2" indent="0">
              <a:buNone/>
            </a:pPr>
            <a:r>
              <a:rPr lang="en-US" b="1" dirty="0"/>
              <a:t>WRONG: </a:t>
            </a:r>
            <a:r>
              <a:rPr lang="en-US" u="sng" dirty="0">
                <a:hlinkClick r:id="rId2"/>
              </a:rPr>
              <a:t>click here </a:t>
            </a:r>
            <a:endParaRPr lang="en-US" dirty="0"/>
          </a:p>
          <a:p>
            <a:pPr marL="914400" lvl="2" indent="0">
              <a:buNone/>
            </a:pPr>
            <a:r>
              <a:rPr lang="en-US" b="1" dirty="0"/>
              <a:t>CORRECT: </a:t>
            </a:r>
            <a:r>
              <a:rPr lang="en-US" u="sng" dirty="0">
                <a:hlinkClick r:id="rId2"/>
              </a:rPr>
              <a:t>Visit the LSU AgCenter website</a:t>
            </a:r>
            <a:endParaRPr lang="en-US" dirty="0"/>
          </a:p>
        </p:txBody>
      </p:sp>
    </p:spTree>
    <p:extLst>
      <p:ext uri="{BB962C8B-B14F-4D97-AF65-F5344CB8AC3E}">
        <p14:creationId xmlns:p14="http://schemas.microsoft.com/office/powerpoint/2010/main" val="3175457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C9336-FE9C-4245-B53A-68447B87F226}"/>
              </a:ext>
            </a:extLst>
          </p:cNvPr>
          <p:cNvSpPr>
            <a:spLocks noGrp="1"/>
          </p:cNvSpPr>
          <p:nvPr>
            <p:ph type="title"/>
          </p:nvPr>
        </p:nvSpPr>
        <p:spPr/>
        <p:txBody>
          <a:bodyPr/>
          <a:lstStyle/>
          <a:p>
            <a:r>
              <a:rPr lang="en-US" b="1" dirty="0">
                <a:solidFill>
                  <a:schemeClr val="accent6">
                    <a:lumMod val="75000"/>
                  </a:schemeClr>
                </a:solidFill>
              </a:rPr>
              <a:t>List structure</a:t>
            </a:r>
            <a:endParaRPr lang="en-US" dirty="0">
              <a:solidFill>
                <a:schemeClr val="accent6">
                  <a:lumMod val="75000"/>
                </a:schemeClr>
              </a:solidFill>
            </a:endParaRPr>
          </a:p>
        </p:txBody>
      </p:sp>
      <p:sp>
        <p:nvSpPr>
          <p:cNvPr id="3" name="Content Placeholder 2">
            <a:extLst>
              <a:ext uri="{FF2B5EF4-FFF2-40B4-BE49-F238E27FC236}">
                <a16:creationId xmlns:a16="http://schemas.microsoft.com/office/drawing/2014/main" id="{8A714ED7-9707-49E9-9443-E2CA8BB6B039}"/>
              </a:ext>
            </a:extLst>
          </p:cNvPr>
          <p:cNvSpPr>
            <a:spLocks noGrp="1"/>
          </p:cNvSpPr>
          <p:nvPr>
            <p:ph idx="1"/>
          </p:nvPr>
        </p:nvSpPr>
        <p:spPr/>
        <p:txBody>
          <a:bodyPr/>
          <a:lstStyle/>
          <a:p>
            <a:pPr lvl="0"/>
            <a:r>
              <a:rPr lang="en-US" dirty="0"/>
              <a:t>Some assistive technology allows users to navigate from list to list or item to item.</a:t>
            </a:r>
          </a:p>
          <a:p>
            <a:pPr lvl="0"/>
            <a:r>
              <a:rPr lang="en-US" dirty="0"/>
              <a:t>You must use the list styles and not type in your bullets or numbers. Any content that is organized as a list should be created using the list controls that are provided in document authoring software. </a:t>
            </a:r>
          </a:p>
          <a:p>
            <a:endParaRPr lang="en-US" dirty="0"/>
          </a:p>
        </p:txBody>
      </p:sp>
      <p:pic>
        <p:nvPicPr>
          <p:cNvPr id="5" name="Picture 4" descr="Screen shot of list structure options. ">
            <a:extLst>
              <a:ext uri="{FF2B5EF4-FFF2-40B4-BE49-F238E27FC236}">
                <a16:creationId xmlns:a16="http://schemas.microsoft.com/office/drawing/2014/main" id="{090E287F-659B-4B83-935D-B0527C4BF7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8039" y="4181332"/>
            <a:ext cx="5302952" cy="2311543"/>
          </a:xfrm>
          <a:prstGeom prst="rect">
            <a:avLst/>
          </a:prstGeom>
        </p:spPr>
      </p:pic>
      <p:sp>
        <p:nvSpPr>
          <p:cNvPr id="6" name="Oval 5">
            <a:extLst>
              <a:ext uri="{FF2B5EF4-FFF2-40B4-BE49-F238E27FC236}">
                <a16:creationId xmlns:a16="http://schemas.microsoft.com/office/drawing/2014/main" id="{37E1C3C9-1D47-467A-8CCB-DFB3E88B3A2D}"/>
              </a:ext>
              <a:ext uri="{C183D7F6-B498-43B3-948B-1728B52AA6E4}">
                <adec:decorative xmlns:adec="http://schemas.microsoft.com/office/drawing/2017/decorative" val="1"/>
              </a:ext>
            </a:extLst>
          </p:cNvPr>
          <p:cNvSpPr/>
          <p:nvPr/>
        </p:nvSpPr>
        <p:spPr>
          <a:xfrm>
            <a:off x="3119334" y="4041078"/>
            <a:ext cx="2321169" cy="1306285"/>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568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31D34-1555-4387-86C4-89AD023324A7}"/>
              </a:ext>
            </a:extLst>
          </p:cNvPr>
          <p:cNvSpPr>
            <a:spLocks noGrp="1"/>
          </p:cNvSpPr>
          <p:nvPr>
            <p:ph type="title"/>
          </p:nvPr>
        </p:nvSpPr>
        <p:spPr/>
        <p:txBody>
          <a:bodyPr/>
          <a:lstStyle/>
          <a:p>
            <a:r>
              <a:rPr lang="en-US" b="1" dirty="0">
                <a:solidFill>
                  <a:schemeClr val="accent6">
                    <a:lumMod val="75000"/>
                  </a:schemeClr>
                </a:solidFill>
              </a:rPr>
              <a:t>Use Tables Wisely</a:t>
            </a:r>
          </a:p>
        </p:txBody>
      </p:sp>
      <p:sp>
        <p:nvSpPr>
          <p:cNvPr id="3" name="Content Placeholder 2">
            <a:extLst>
              <a:ext uri="{FF2B5EF4-FFF2-40B4-BE49-F238E27FC236}">
                <a16:creationId xmlns:a16="http://schemas.microsoft.com/office/drawing/2014/main" id="{532DA9BA-43BE-40FB-98B0-E10231C62979}"/>
              </a:ext>
            </a:extLst>
          </p:cNvPr>
          <p:cNvSpPr>
            <a:spLocks noGrp="1"/>
          </p:cNvSpPr>
          <p:nvPr>
            <p:ph idx="1"/>
          </p:nvPr>
        </p:nvSpPr>
        <p:spPr>
          <a:xfrm>
            <a:off x="838200" y="1825625"/>
            <a:ext cx="10996246" cy="3870982"/>
          </a:xfrm>
        </p:spPr>
        <p:txBody>
          <a:bodyPr>
            <a:normAutofit/>
          </a:bodyPr>
          <a:lstStyle/>
          <a:p>
            <a:r>
              <a:rPr lang="en-US" dirty="0"/>
              <a:t>In order for assistive technologies to read tables, they need to be tagged so that the columns and rows are understood which preserves the logical relationship among information fields. </a:t>
            </a:r>
          </a:p>
          <a:p>
            <a:r>
              <a:rPr lang="en-US" dirty="0"/>
              <a:t>If information is presented in a tabular layout purely for aesthetic or design purposes, then it is not necessary to create the content using a table. </a:t>
            </a:r>
          </a:p>
          <a:p>
            <a:pPr marL="0" indent="0">
              <a:buNone/>
            </a:pPr>
            <a:r>
              <a:rPr lang="en-US" b="1" dirty="0">
                <a:solidFill>
                  <a:srgbClr val="C00000"/>
                </a:solidFill>
              </a:rPr>
              <a:t>Important! </a:t>
            </a:r>
            <a:r>
              <a:rPr lang="en-US" b="1" dirty="0"/>
              <a:t>Tables should not be used to control layout. </a:t>
            </a:r>
            <a:r>
              <a:rPr lang="en-US" dirty="0"/>
              <a:t>Authoring tools have other means of doing this, including organizing content into columns.</a:t>
            </a:r>
          </a:p>
        </p:txBody>
      </p:sp>
    </p:spTree>
    <p:extLst>
      <p:ext uri="{BB962C8B-B14F-4D97-AF65-F5344CB8AC3E}">
        <p14:creationId xmlns:p14="http://schemas.microsoft.com/office/powerpoint/2010/main" val="2479712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31D34-1555-4387-86C4-89AD023324A7}"/>
              </a:ext>
            </a:extLst>
          </p:cNvPr>
          <p:cNvSpPr>
            <a:spLocks noGrp="1"/>
          </p:cNvSpPr>
          <p:nvPr>
            <p:ph type="title"/>
          </p:nvPr>
        </p:nvSpPr>
        <p:spPr/>
        <p:txBody>
          <a:bodyPr/>
          <a:lstStyle/>
          <a:p>
            <a:r>
              <a:rPr lang="en-US" b="1" dirty="0">
                <a:solidFill>
                  <a:schemeClr val="accent6">
                    <a:lumMod val="75000"/>
                  </a:schemeClr>
                </a:solidFill>
              </a:rPr>
              <a:t>Best practices when creating tables</a:t>
            </a:r>
            <a:endParaRPr lang="en-US" dirty="0">
              <a:solidFill>
                <a:schemeClr val="accent6">
                  <a:lumMod val="75000"/>
                </a:schemeClr>
              </a:solidFill>
            </a:endParaRPr>
          </a:p>
        </p:txBody>
      </p:sp>
      <p:sp>
        <p:nvSpPr>
          <p:cNvPr id="3" name="Content Placeholder 2">
            <a:extLst>
              <a:ext uri="{FF2B5EF4-FFF2-40B4-BE49-F238E27FC236}">
                <a16:creationId xmlns:a16="http://schemas.microsoft.com/office/drawing/2014/main" id="{532DA9BA-43BE-40FB-98B0-E10231C62979}"/>
              </a:ext>
            </a:extLst>
          </p:cNvPr>
          <p:cNvSpPr>
            <a:spLocks noGrp="1"/>
          </p:cNvSpPr>
          <p:nvPr>
            <p:ph idx="1"/>
          </p:nvPr>
        </p:nvSpPr>
        <p:spPr>
          <a:xfrm>
            <a:off x="838200" y="1504349"/>
            <a:ext cx="10241692" cy="4814072"/>
          </a:xfrm>
        </p:spPr>
        <p:txBody>
          <a:bodyPr>
            <a:normAutofit fontScale="92500" lnSpcReduction="10000"/>
          </a:bodyPr>
          <a:lstStyle/>
          <a:p>
            <a:pPr lvl="0"/>
            <a:r>
              <a:rPr lang="en-US" dirty="0"/>
              <a:t>A table is required to have a header in order for the table to pass. </a:t>
            </a:r>
          </a:p>
          <a:p>
            <a:pPr lvl="0"/>
            <a:r>
              <a:rPr lang="en-US" dirty="0"/>
              <a:t>Tables need to have alt text and title as well. </a:t>
            </a:r>
          </a:p>
          <a:p>
            <a:pPr lvl="0"/>
            <a:r>
              <a:rPr lang="en-US" dirty="0"/>
              <a:t>Some charts such as pie charts or bar graphs can be made more accessible by creating a simple table that provides the same information. </a:t>
            </a:r>
          </a:p>
          <a:p>
            <a:pPr lvl="0"/>
            <a:r>
              <a:rPr lang="en-US" dirty="0"/>
              <a:t>When creating a table, always use the built-in table tool in your program.</a:t>
            </a:r>
          </a:p>
          <a:p>
            <a:pPr lvl="0"/>
            <a:r>
              <a:rPr lang="en-US" b="1" dirty="0"/>
              <a:t>Do not merge or split cells.</a:t>
            </a:r>
            <a:r>
              <a:rPr lang="en-US" dirty="0"/>
              <a:t> This will create a failure. </a:t>
            </a:r>
          </a:p>
          <a:p>
            <a:pPr lvl="0"/>
            <a:r>
              <a:rPr lang="en-US" dirty="0"/>
              <a:t>Do not leave blank rows or columns.</a:t>
            </a:r>
          </a:p>
          <a:p>
            <a:pPr lvl="0"/>
            <a:r>
              <a:rPr lang="en-US" dirty="0"/>
              <a:t>Do not create nested tables.</a:t>
            </a:r>
          </a:p>
          <a:p>
            <a:pPr lvl="0"/>
            <a:r>
              <a:rPr lang="en-US" dirty="0"/>
              <a:t>Complex tables can be difficult for readers to follow and comprehend, especially for screen reader users who have to remember the headers. Consider whether you could divide it into multiple smaller tables with a heading above each.</a:t>
            </a:r>
          </a:p>
        </p:txBody>
      </p:sp>
    </p:spTree>
    <p:extLst>
      <p:ext uri="{BB962C8B-B14F-4D97-AF65-F5344CB8AC3E}">
        <p14:creationId xmlns:p14="http://schemas.microsoft.com/office/powerpoint/2010/main" val="3016638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B5BDD-F56F-45D7-BDF0-EF821FA8C77D}"/>
              </a:ext>
            </a:extLst>
          </p:cNvPr>
          <p:cNvSpPr>
            <a:spLocks noGrp="1"/>
          </p:cNvSpPr>
          <p:nvPr>
            <p:ph type="title"/>
          </p:nvPr>
        </p:nvSpPr>
        <p:spPr/>
        <p:txBody>
          <a:bodyPr/>
          <a:lstStyle/>
          <a:p>
            <a:r>
              <a:rPr lang="en-US" b="1" dirty="0">
                <a:solidFill>
                  <a:schemeClr val="accent6">
                    <a:lumMod val="75000"/>
                  </a:schemeClr>
                </a:solidFill>
              </a:rPr>
              <a:t>Forms </a:t>
            </a:r>
            <a:endParaRPr lang="en-US" dirty="0">
              <a:solidFill>
                <a:schemeClr val="accent6">
                  <a:lumMod val="75000"/>
                </a:schemeClr>
              </a:solidFill>
            </a:endParaRPr>
          </a:p>
        </p:txBody>
      </p:sp>
      <p:sp>
        <p:nvSpPr>
          <p:cNvPr id="3" name="Content Placeholder 2">
            <a:extLst>
              <a:ext uri="{FF2B5EF4-FFF2-40B4-BE49-F238E27FC236}">
                <a16:creationId xmlns:a16="http://schemas.microsoft.com/office/drawing/2014/main" id="{15AF6180-63A7-4EDD-B683-9BB39A3FA32B}"/>
              </a:ext>
            </a:extLst>
          </p:cNvPr>
          <p:cNvSpPr>
            <a:spLocks noGrp="1"/>
          </p:cNvSpPr>
          <p:nvPr>
            <p:ph idx="1"/>
          </p:nvPr>
        </p:nvSpPr>
        <p:spPr/>
        <p:txBody>
          <a:bodyPr/>
          <a:lstStyle/>
          <a:p>
            <a:pPr lvl="0"/>
            <a:r>
              <a:rPr lang="en-US" dirty="0"/>
              <a:t>If your document is not a form, this does not apply.</a:t>
            </a:r>
          </a:p>
          <a:p>
            <a:pPr lvl="0"/>
            <a:r>
              <a:rPr lang="en-US" dirty="0"/>
              <a:t>Forms must be interactive and able to be completed by using a computer. </a:t>
            </a:r>
          </a:p>
          <a:p>
            <a:pPr lvl="0"/>
            <a:r>
              <a:rPr lang="en-US" dirty="0"/>
              <a:t>Forms can be difficult to make accessible. It is recommended to turn your fillable form into an online web-based form. </a:t>
            </a:r>
          </a:p>
          <a:p>
            <a:pPr lvl="0"/>
            <a:r>
              <a:rPr lang="en-US" dirty="0"/>
              <a:t>If you must have a PDF form, we recommend investing in Adobe Acrobat Pro. That program has a good Form tool. </a:t>
            </a:r>
          </a:p>
        </p:txBody>
      </p:sp>
    </p:spTree>
    <p:extLst>
      <p:ext uri="{BB962C8B-B14F-4D97-AF65-F5344CB8AC3E}">
        <p14:creationId xmlns:p14="http://schemas.microsoft.com/office/powerpoint/2010/main" val="2831139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72586-2107-48BA-834F-AD095411193F}"/>
              </a:ext>
            </a:extLst>
          </p:cNvPr>
          <p:cNvSpPr>
            <a:spLocks noGrp="1"/>
          </p:cNvSpPr>
          <p:nvPr>
            <p:ph type="title"/>
          </p:nvPr>
        </p:nvSpPr>
        <p:spPr/>
        <p:txBody>
          <a:bodyPr/>
          <a:lstStyle/>
          <a:p>
            <a:r>
              <a:rPr lang="en-US" b="1" dirty="0">
                <a:solidFill>
                  <a:schemeClr val="accent6">
                    <a:lumMod val="75000"/>
                  </a:schemeClr>
                </a:solidFill>
              </a:rPr>
              <a:t>Color contrast</a:t>
            </a:r>
            <a:endParaRPr lang="en-US" dirty="0">
              <a:solidFill>
                <a:schemeClr val="accent6">
                  <a:lumMod val="75000"/>
                </a:schemeClr>
              </a:solidFill>
            </a:endParaRPr>
          </a:p>
        </p:txBody>
      </p:sp>
      <p:sp>
        <p:nvSpPr>
          <p:cNvPr id="3" name="Content Placeholder 2">
            <a:extLst>
              <a:ext uri="{FF2B5EF4-FFF2-40B4-BE49-F238E27FC236}">
                <a16:creationId xmlns:a16="http://schemas.microsoft.com/office/drawing/2014/main" id="{58546C4B-2337-49F8-BBA9-1194877178FF}"/>
              </a:ext>
            </a:extLst>
          </p:cNvPr>
          <p:cNvSpPr>
            <a:spLocks noGrp="1"/>
          </p:cNvSpPr>
          <p:nvPr>
            <p:ph idx="1"/>
          </p:nvPr>
        </p:nvSpPr>
        <p:spPr/>
        <p:txBody>
          <a:bodyPr>
            <a:normAutofit/>
          </a:bodyPr>
          <a:lstStyle/>
          <a:p>
            <a:pPr lvl="0"/>
            <a:r>
              <a:rPr lang="en-US" dirty="0"/>
              <a:t>In order to make documents accessible for low vision readers, a certain amount of contrast is required. </a:t>
            </a:r>
          </a:p>
          <a:p>
            <a:pPr lvl="0"/>
            <a:r>
              <a:rPr lang="en-US" u="sng" dirty="0">
                <a:hlinkClick r:id="rId3"/>
              </a:rPr>
              <a:t>Color Contrast </a:t>
            </a:r>
            <a:r>
              <a:rPr lang="en-US" u="sng" dirty="0" err="1">
                <a:hlinkClick r:id="rId3"/>
              </a:rPr>
              <a:t>Analyser</a:t>
            </a:r>
            <a:r>
              <a:rPr lang="en-US" u="sng" dirty="0">
                <a:hlinkClick r:id="rId3"/>
              </a:rPr>
              <a:t> </a:t>
            </a:r>
            <a:endParaRPr lang="en-US" dirty="0"/>
          </a:p>
        </p:txBody>
      </p:sp>
    </p:spTree>
    <p:extLst>
      <p:ext uri="{BB962C8B-B14F-4D97-AF65-F5344CB8AC3E}">
        <p14:creationId xmlns:p14="http://schemas.microsoft.com/office/powerpoint/2010/main" val="4090360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68A35-1C67-4C42-990E-045D9B5A6FE0}"/>
              </a:ext>
            </a:extLst>
          </p:cNvPr>
          <p:cNvSpPr>
            <a:spLocks noGrp="1"/>
          </p:cNvSpPr>
          <p:nvPr>
            <p:ph type="title"/>
          </p:nvPr>
        </p:nvSpPr>
        <p:spPr/>
        <p:txBody>
          <a:bodyPr/>
          <a:lstStyle/>
          <a:p>
            <a:r>
              <a:rPr lang="en-US" b="1" dirty="0">
                <a:solidFill>
                  <a:schemeClr val="accent6">
                    <a:lumMod val="75000"/>
                  </a:schemeClr>
                </a:solidFill>
              </a:rPr>
              <a:t>Text Styles</a:t>
            </a:r>
          </a:p>
        </p:txBody>
      </p:sp>
      <p:sp>
        <p:nvSpPr>
          <p:cNvPr id="3" name="Content Placeholder 2">
            <a:extLst>
              <a:ext uri="{FF2B5EF4-FFF2-40B4-BE49-F238E27FC236}">
                <a16:creationId xmlns:a16="http://schemas.microsoft.com/office/drawing/2014/main" id="{4B43089D-146F-44F6-8BCC-E5CA7B4714F5}"/>
              </a:ext>
            </a:extLst>
          </p:cNvPr>
          <p:cNvSpPr>
            <a:spLocks noGrp="1"/>
          </p:cNvSpPr>
          <p:nvPr>
            <p:ph idx="1"/>
          </p:nvPr>
        </p:nvSpPr>
        <p:spPr/>
        <p:txBody>
          <a:bodyPr>
            <a:normAutofit/>
          </a:bodyPr>
          <a:lstStyle/>
          <a:p>
            <a:r>
              <a:rPr lang="en-US" dirty="0"/>
              <a:t>Don’t rely exclusively on color to draw attention. Use additional cues like </a:t>
            </a:r>
            <a:r>
              <a:rPr lang="en-US" b="1" dirty="0"/>
              <a:t>bold </a:t>
            </a:r>
            <a:r>
              <a:rPr lang="en-US" dirty="0"/>
              <a:t>or </a:t>
            </a:r>
            <a:r>
              <a:rPr lang="en-US" i="1" dirty="0"/>
              <a:t>italics </a:t>
            </a:r>
            <a:r>
              <a:rPr lang="en-US" dirty="0"/>
              <a:t>or </a:t>
            </a:r>
            <a:r>
              <a:rPr lang="en-US" b="1" i="1" dirty="0"/>
              <a:t>both.</a:t>
            </a:r>
            <a:endParaRPr lang="en-US" dirty="0"/>
          </a:p>
          <a:p>
            <a:r>
              <a:rPr lang="en-US" dirty="0"/>
              <a:t>Meaning cannot be denoted by color alone. A way around this would be to include text and color, shape and color, or bold and color. </a:t>
            </a:r>
          </a:p>
          <a:p>
            <a:pPr marL="0" indent="0">
              <a:buNone/>
            </a:pPr>
            <a:r>
              <a:rPr lang="en-US" b="1" dirty="0"/>
              <a:t>Wrong: </a:t>
            </a:r>
            <a:r>
              <a:rPr lang="en-US" dirty="0"/>
              <a:t>Turn in your final exam by Friday at 5:00pm. </a:t>
            </a:r>
          </a:p>
          <a:p>
            <a:pPr marL="0" indent="0">
              <a:buNone/>
            </a:pPr>
            <a:r>
              <a:rPr lang="en-US" b="1" dirty="0"/>
              <a:t>Correct: </a:t>
            </a:r>
            <a:r>
              <a:rPr lang="en-US" dirty="0"/>
              <a:t>Turn in your final exam by </a:t>
            </a:r>
            <a:r>
              <a:rPr lang="en-US" b="1" dirty="0">
                <a:solidFill>
                  <a:schemeClr val="accent6">
                    <a:lumMod val="75000"/>
                  </a:schemeClr>
                </a:solidFill>
                <a:latin typeface="Alegreya" panose="02000503050000020004" pitchFamily="50" charset="0"/>
              </a:rPr>
              <a:t>Friday at 5:00pm</a:t>
            </a:r>
            <a:r>
              <a:rPr lang="en-US" b="1" dirty="0"/>
              <a:t>.</a:t>
            </a:r>
            <a:endParaRPr lang="en-US" dirty="0"/>
          </a:p>
        </p:txBody>
      </p:sp>
    </p:spTree>
    <p:extLst>
      <p:ext uri="{BB962C8B-B14F-4D97-AF65-F5344CB8AC3E}">
        <p14:creationId xmlns:p14="http://schemas.microsoft.com/office/powerpoint/2010/main" val="3761986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B4524-9374-475D-99E1-4E53D9554A49}"/>
              </a:ext>
            </a:extLst>
          </p:cNvPr>
          <p:cNvSpPr>
            <a:spLocks noGrp="1"/>
          </p:cNvSpPr>
          <p:nvPr>
            <p:ph type="ctrTitle"/>
          </p:nvPr>
        </p:nvSpPr>
        <p:spPr/>
        <p:txBody>
          <a:bodyPr/>
          <a:lstStyle/>
          <a:p>
            <a:r>
              <a:rPr lang="en-US" dirty="0"/>
              <a:t>Myths of Accessibility</a:t>
            </a:r>
          </a:p>
        </p:txBody>
      </p:sp>
    </p:spTree>
    <p:extLst>
      <p:ext uri="{BB962C8B-B14F-4D97-AF65-F5344CB8AC3E}">
        <p14:creationId xmlns:p14="http://schemas.microsoft.com/office/powerpoint/2010/main" val="7931196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4A2E1-118E-478D-80A0-93AA59E57909}"/>
              </a:ext>
            </a:extLst>
          </p:cNvPr>
          <p:cNvSpPr>
            <a:spLocks noGrp="1"/>
          </p:cNvSpPr>
          <p:nvPr>
            <p:ph type="title"/>
          </p:nvPr>
        </p:nvSpPr>
        <p:spPr/>
        <p:txBody>
          <a:bodyPr/>
          <a:lstStyle/>
          <a:p>
            <a:r>
              <a:rPr lang="en-US" b="1" dirty="0">
                <a:solidFill>
                  <a:schemeClr val="accent6">
                    <a:lumMod val="75000"/>
                  </a:schemeClr>
                </a:solidFill>
              </a:rPr>
              <a:t>Identify Document Language</a:t>
            </a:r>
            <a:endParaRPr lang="en-US" dirty="0">
              <a:solidFill>
                <a:schemeClr val="accent6">
                  <a:lumMod val="75000"/>
                </a:schemeClr>
              </a:solidFill>
            </a:endParaRPr>
          </a:p>
        </p:txBody>
      </p:sp>
      <p:sp>
        <p:nvSpPr>
          <p:cNvPr id="3" name="Content Placeholder 2">
            <a:extLst>
              <a:ext uri="{FF2B5EF4-FFF2-40B4-BE49-F238E27FC236}">
                <a16:creationId xmlns:a16="http://schemas.microsoft.com/office/drawing/2014/main" id="{CA88A11A-CA24-44CD-879C-E291DEB4A06E}"/>
              </a:ext>
            </a:extLst>
          </p:cNvPr>
          <p:cNvSpPr>
            <a:spLocks noGrp="1"/>
          </p:cNvSpPr>
          <p:nvPr>
            <p:ph idx="1"/>
          </p:nvPr>
        </p:nvSpPr>
        <p:spPr/>
        <p:txBody>
          <a:bodyPr>
            <a:normAutofit/>
          </a:bodyPr>
          <a:lstStyle/>
          <a:p>
            <a:r>
              <a:rPr lang="en-US" dirty="0"/>
              <a:t>In order to ensure that screen readers will read a document using the appropriate language profile, the language of the document must be identified.</a:t>
            </a:r>
          </a:p>
          <a:p>
            <a:r>
              <a:rPr lang="en-US" dirty="0"/>
              <a:t>You should also identify the language of any content written in a language other than the document’s default language. With this information, supporting screen readers will switch between language profiles as needed on the fly.</a:t>
            </a:r>
          </a:p>
          <a:p>
            <a:endParaRPr lang="en-US" dirty="0"/>
          </a:p>
        </p:txBody>
      </p:sp>
    </p:spTree>
    <p:extLst>
      <p:ext uri="{BB962C8B-B14F-4D97-AF65-F5344CB8AC3E}">
        <p14:creationId xmlns:p14="http://schemas.microsoft.com/office/powerpoint/2010/main" val="2781645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00A3F-7267-4932-B7EF-E468FA8F6A3E}"/>
              </a:ext>
            </a:extLst>
          </p:cNvPr>
          <p:cNvSpPr>
            <a:spLocks noGrp="1"/>
          </p:cNvSpPr>
          <p:nvPr>
            <p:ph type="title"/>
          </p:nvPr>
        </p:nvSpPr>
        <p:spPr>
          <a:xfrm>
            <a:off x="838200" y="604021"/>
            <a:ext cx="10515600" cy="1325563"/>
          </a:xfrm>
        </p:spPr>
        <p:txBody>
          <a:bodyPr/>
          <a:lstStyle/>
          <a:p>
            <a:r>
              <a:rPr lang="en-US" b="1" dirty="0">
                <a:solidFill>
                  <a:schemeClr val="accent6">
                    <a:lumMod val="75000"/>
                  </a:schemeClr>
                </a:solidFill>
              </a:rPr>
              <a:t>How to preserve accessibility when exporting to PDF</a:t>
            </a:r>
          </a:p>
        </p:txBody>
      </p:sp>
      <p:sp>
        <p:nvSpPr>
          <p:cNvPr id="3" name="Content Placeholder 2">
            <a:extLst>
              <a:ext uri="{FF2B5EF4-FFF2-40B4-BE49-F238E27FC236}">
                <a16:creationId xmlns:a16="http://schemas.microsoft.com/office/drawing/2014/main" id="{BDE64042-D4F9-448C-8C4C-5A5DAAFC01B9}"/>
              </a:ext>
            </a:extLst>
          </p:cNvPr>
          <p:cNvSpPr>
            <a:spLocks noGrp="1"/>
          </p:cNvSpPr>
          <p:nvPr>
            <p:ph idx="1"/>
          </p:nvPr>
        </p:nvSpPr>
        <p:spPr>
          <a:xfrm>
            <a:off x="838200" y="2064521"/>
            <a:ext cx="10515600" cy="3870982"/>
          </a:xfrm>
        </p:spPr>
        <p:txBody>
          <a:bodyPr>
            <a:normAutofit/>
          </a:bodyPr>
          <a:lstStyle/>
          <a:p>
            <a:r>
              <a:rPr lang="en-US" dirty="0"/>
              <a:t>In order for an Adobe PDF document to be accessible, it must be a “tagged” PDF, with an underlying tagged structure that includes all of the features already described on this page.   </a:t>
            </a:r>
          </a:p>
          <a:p>
            <a:pPr lvl="1"/>
            <a:r>
              <a:rPr lang="en-US" dirty="0"/>
              <a:t>In most authoring tools, there is an option in the PDF dialog box to check to make sure you are exporting to a tagged PDF. </a:t>
            </a:r>
          </a:p>
          <a:p>
            <a:pPr lvl="0"/>
            <a:r>
              <a:rPr lang="en-US" b="1" dirty="0">
                <a:solidFill>
                  <a:srgbClr val="C00000"/>
                </a:solidFill>
              </a:rPr>
              <a:t>Do not “Print to PDF.” </a:t>
            </a:r>
            <a:r>
              <a:rPr lang="en-US" dirty="0"/>
              <a:t>This does not pass along any accessibility features and everything will fail in your document if you run an accessibility checker on your PDF. </a:t>
            </a:r>
          </a:p>
          <a:p>
            <a:endParaRPr lang="en-US" dirty="0"/>
          </a:p>
        </p:txBody>
      </p:sp>
    </p:spTree>
    <p:extLst>
      <p:ext uri="{BB962C8B-B14F-4D97-AF65-F5344CB8AC3E}">
        <p14:creationId xmlns:p14="http://schemas.microsoft.com/office/powerpoint/2010/main" val="24964524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8DF98-DF8F-4004-AB4D-32A86D50A89C}"/>
              </a:ext>
            </a:extLst>
          </p:cNvPr>
          <p:cNvSpPr>
            <a:spLocks noGrp="1"/>
          </p:cNvSpPr>
          <p:nvPr>
            <p:ph type="title"/>
          </p:nvPr>
        </p:nvSpPr>
        <p:spPr>
          <a:xfrm>
            <a:off x="838200" y="628900"/>
            <a:ext cx="11353800" cy="1325563"/>
          </a:xfrm>
        </p:spPr>
        <p:txBody>
          <a:bodyPr/>
          <a:lstStyle/>
          <a:p>
            <a:r>
              <a:rPr lang="en-US" b="1" dirty="0">
                <a:solidFill>
                  <a:schemeClr val="accent6">
                    <a:lumMod val="75000"/>
                  </a:schemeClr>
                </a:solidFill>
              </a:rPr>
              <a:t>How do you check your documents for Accessibility? </a:t>
            </a:r>
          </a:p>
        </p:txBody>
      </p:sp>
      <p:sp>
        <p:nvSpPr>
          <p:cNvPr id="3" name="Content Placeholder 2">
            <a:extLst>
              <a:ext uri="{FF2B5EF4-FFF2-40B4-BE49-F238E27FC236}">
                <a16:creationId xmlns:a16="http://schemas.microsoft.com/office/drawing/2014/main" id="{92C703CC-2BB2-4875-9550-2E02185F0E5E}"/>
              </a:ext>
            </a:extLst>
          </p:cNvPr>
          <p:cNvSpPr>
            <a:spLocks noGrp="1"/>
          </p:cNvSpPr>
          <p:nvPr>
            <p:ph idx="1"/>
          </p:nvPr>
        </p:nvSpPr>
        <p:spPr>
          <a:xfrm>
            <a:off x="838199" y="2089399"/>
            <a:ext cx="10670059" cy="4488953"/>
          </a:xfrm>
        </p:spPr>
        <p:txBody>
          <a:bodyPr>
            <a:normAutofit/>
          </a:bodyPr>
          <a:lstStyle/>
          <a:p>
            <a:r>
              <a:rPr lang="en-US" dirty="0"/>
              <a:t>There are built in accessibility checkers that assist with finding accessibility errors in Word, PowerPoint, Excel and Adobe Acrobat Pro. </a:t>
            </a:r>
          </a:p>
          <a:p>
            <a:r>
              <a:rPr lang="en-US" dirty="0"/>
              <a:t>In Microsoft Products:</a:t>
            </a:r>
          </a:p>
          <a:p>
            <a:pPr lvl="1"/>
            <a:r>
              <a:rPr lang="en-US" dirty="0"/>
              <a:t>Errors are the most serious problems</a:t>
            </a:r>
          </a:p>
          <a:p>
            <a:pPr lvl="1"/>
            <a:r>
              <a:rPr lang="en-US" dirty="0"/>
              <a:t>Warnings point out content that is difficult to read.</a:t>
            </a:r>
          </a:p>
          <a:p>
            <a:pPr lvl="1"/>
            <a:r>
              <a:rPr lang="en-US" dirty="0"/>
              <a:t>Tips are content that people might find difficult to read. </a:t>
            </a:r>
          </a:p>
          <a:p>
            <a:pPr lvl="1"/>
            <a:r>
              <a:rPr lang="en-US" b="1" dirty="0"/>
              <a:t>Do not ignore warnings or tips. </a:t>
            </a:r>
            <a:endParaRPr lang="en-US" dirty="0"/>
          </a:p>
          <a:p>
            <a:r>
              <a:rPr lang="en-US" dirty="0"/>
              <a:t>If possible, it is recommended to keep your Accessibility checker running while you work on your document.</a:t>
            </a:r>
          </a:p>
        </p:txBody>
      </p:sp>
    </p:spTree>
    <p:extLst>
      <p:ext uri="{BB962C8B-B14F-4D97-AF65-F5344CB8AC3E}">
        <p14:creationId xmlns:p14="http://schemas.microsoft.com/office/powerpoint/2010/main" val="1489818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8DF98-DF8F-4004-AB4D-32A86D50A89C}"/>
              </a:ext>
            </a:extLst>
          </p:cNvPr>
          <p:cNvSpPr>
            <a:spLocks noGrp="1"/>
          </p:cNvSpPr>
          <p:nvPr>
            <p:ph type="title"/>
          </p:nvPr>
        </p:nvSpPr>
        <p:spPr>
          <a:xfrm>
            <a:off x="838200" y="628900"/>
            <a:ext cx="11353800" cy="1325563"/>
          </a:xfrm>
        </p:spPr>
        <p:txBody>
          <a:bodyPr/>
          <a:lstStyle/>
          <a:p>
            <a:r>
              <a:rPr lang="en-US" b="1" dirty="0">
                <a:solidFill>
                  <a:schemeClr val="accent6">
                    <a:lumMod val="75000"/>
                  </a:schemeClr>
                </a:solidFill>
              </a:rPr>
              <a:t>How do you check your documents for Accessibility? continued </a:t>
            </a:r>
          </a:p>
        </p:txBody>
      </p:sp>
      <p:sp>
        <p:nvSpPr>
          <p:cNvPr id="3" name="Content Placeholder 2">
            <a:extLst>
              <a:ext uri="{FF2B5EF4-FFF2-40B4-BE49-F238E27FC236}">
                <a16:creationId xmlns:a16="http://schemas.microsoft.com/office/drawing/2014/main" id="{92C703CC-2BB2-4875-9550-2E02185F0E5E}"/>
              </a:ext>
            </a:extLst>
          </p:cNvPr>
          <p:cNvSpPr>
            <a:spLocks noGrp="1"/>
          </p:cNvSpPr>
          <p:nvPr>
            <p:ph idx="1"/>
          </p:nvPr>
        </p:nvSpPr>
        <p:spPr>
          <a:xfrm>
            <a:off x="838199" y="2089399"/>
            <a:ext cx="10670059" cy="4488953"/>
          </a:xfrm>
        </p:spPr>
        <p:txBody>
          <a:bodyPr>
            <a:normAutofit/>
          </a:bodyPr>
          <a:lstStyle/>
          <a:p>
            <a:pPr marL="0" indent="0">
              <a:buNone/>
            </a:pPr>
            <a:r>
              <a:rPr lang="en-US" b="1" dirty="0">
                <a:solidFill>
                  <a:schemeClr val="accent6">
                    <a:lumMod val="75000"/>
                  </a:schemeClr>
                </a:solidFill>
              </a:rPr>
              <a:t>Other Resources: </a:t>
            </a:r>
          </a:p>
          <a:p>
            <a:pPr lvl="0"/>
            <a:r>
              <a:rPr lang="en-US" u="sng" dirty="0">
                <a:hlinkClick r:id="rId3"/>
              </a:rPr>
              <a:t>PAVE</a:t>
            </a:r>
            <a:r>
              <a:rPr lang="en-US" dirty="0"/>
              <a:t> – a free online accessibility checker for PDFs that can possibly fix the issues for you. </a:t>
            </a:r>
          </a:p>
          <a:p>
            <a:pPr lvl="0"/>
            <a:r>
              <a:rPr lang="en-US" u="sng" dirty="0" err="1">
                <a:hlinkClick r:id="rId4"/>
              </a:rPr>
              <a:t>CommonLook</a:t>
            </a:r>
            <a:r>
              <a:rPr lang="en-US" u="sng" dirty="0">
                <a:hlinkClick r:id="rId4"/>
              </a:rPr>
              <a:t> PDF Validator</a:t>
            </a:r>
            <a:r>
              <a:rPr lang="en-US" dirty="0"/>
              <a:t> – higher level validator that will provide a certification report for each tested document. </a:t>
            </a:r>
          </a:p>
        </p:txBody>
      </p:sp>
    </p:spTree>
    <p:extLst>
      <p:ext uri="{BB962C8B-B14F-4D97-AF65-F5344CB8AC3E}">
        <p14:creationId xmlns:p14="http://schemas.microsoft.com/office/powerpoint/2010/main" val="16063858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8DF98-DF8F-4004-AB4D-32A86D50A89C}"/>
              </a:ext>
            </a:extLst>
          </p:cNvPr>
          <p:cNvSpPr>
            <a:spLocks noGrp="1"/>
          </p:cNvSpPr>
          <p:nvPr>
            <p:ph type="title"/>
          </p:nvPr>
        </p:nvSpPr>
        <p:spPr>
          <a:xfrm>
            <a:off x="838200" y="628900"/>
            <a:ext cx="11353800" cy="1325563"/>
          </a:xfrm>
        </p:spPr>
        <p:txBody>
          <a:bodyPr/>
          <a:lstStyle/>
          <a:p>
            <a:r>
              <a:rPr lang="en-US" b="1" dirty="0">
                <a:solidFill>
                  <a:schemeClr val="accent6">
                    <a:lumMod val="75000"/>
                  </a:schemeClr>
                </a:solidFill>
              </a:rPr>
              <a:t>How do you check your documents for Accessibility? continued 2</a:t>
            </a:r>
          </a:p>
        </p:txBody>
      </p:sp>
      <p:sp>
        <p:nvSpPr>
          <p:cNvPr id="3" name="Content Placeholder 2">
            <a:extLst>
              <a:ext uri="{FF2B5EF4-FFF2-40B4-BE49-F238E27FC236}">
                <a16:creationId xmlns:a16="http://schemas.microsoft.com/office/drawing/2014/main" id="{92C703CC-2BB2-4875-9550-2E02185F0E5E}"/>
              </a:ext>
            </a:extLst>
          </p:cNvPr>
          <p:cNvSpPr>
            <a:spLocks noGrp="1"/>
          </p:cNvSpPr>
          <p:nvPr>
            <p:ph idx="1"/>
          </p:nvPr>
        </p:nvSpPr>
        <p:spPr>
          <a:xfrm>
            <a:off x="838199" y="2089399"/>
            <a:ext cx="10670059" cy="4488953"/>
          </a:xfrm>
        </p:spPr>
        <p:txBody>
          <a:bodyPr>
            <a:normAutofit/>
          </a:bodyPr>
          <a:lstStyle/>
          <a:p>
            <a:r>
              <a:rPr lang="en-US" dirty="0"/>
              <a:t>The automated checker is a good starting point, but is not the end-all to check your documents for accessibility. </a:t>
            </a:r>
          </a:p>
          <a:p>
            <a:r>
              <a:rPr lang="en-US" dirty="0"/>
              <a:t>So while automated tools are truly amazing and getting “smarter” with each new version, as of today they cannot find all of your accessibility issues and still require a human to interpret the results and prioritize the issues they do find. </a:t>
            </a:r>
          </a:p>
        </p:txBody>
      </p:sp>
    </p:spTree>
    <p:extLst>
      <p:ext uri="{BB962C8B-B14F-4D97-AF65-F5344CB8AC3E}">
        <p14:creationId xmlns:p14="http://schemas.microsoft.com/office/powerpoint/2010/main" val="6314194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1DC99-CD6C-4FC0-85DF-88958DF1F140}"/>
              </a:ext>
            </a:extLst>
          </p:cNvPr>
          <p:cNvSpPr>
            <a:spLocks noGrp="1"/>
          </p:cNvSpPr>
          <p:nvPr>
            <p:ph type="title"/>
          </p:nvPr>
        </p:nvSpPr>
        <p:spPr>
          <a:xfrm>
            <a:off x="838200" y="587549"/>
            <a:ext cx="10515600" cy="1325563"/>
          </a:xfrm>
        </p:spPr>
        <p:txBody>
          <a:bodyPr/>
          <a:lstStyle/>
          <a:p>
            <a:r>
              <a:rPr lang="en-US" b="1" dirty="0">
                <a:solidFill>
                  <a:schemeClr val="accent6">
                    <a:lumMod val="75000"/>
                  </a:schemeClr>
                </a:solidFill>
              </a:rPr>
              <a:t>Best practices when manually checking </a:t>
            </a:r>
            <a:br>
              <a:rPr lang="en-US" b="1" dirty="0">
                <a:solidFill>
                  <a:schemeClr val="accent6">
                    <a:lumMod val="75000"/>
                  </a:schemeClr>
                </a:solidFill>
              </a:rPr>
            </a:br>
            <a:r>
              <a:rPr lang="en-US" b="1" dirty="0">
                <a:solidFill>
                  <a:schemeClr val="accent6">
                    <a:lumMod val="75000"/>
                  </a:schemeClr>
                </a:solidFill>
              </a:rPr>
              <a:t>for accessibility </a:t>
            </a:r>
          </a:p>
        </p:txBody>
      </p:sp>
      <p:sp>
        <p:nvSpPr>
          <p:cNvPr id="3" name="Content Placeholder 2">
            <a:extLst>
              <a:ext uri="{FF2B5EF4-FFF2-40B4-BE49-F238E27FC236}">
                <a16:creationId xmlns:a16="http://schemas.microsoft.com/office/drawing/2014/main" id="{09AD6552-A92F-4869-ADA7-341284BB6A0A}"/>
              </a:ext>
            </a:extLst>
          </p:cNvPr>
          <p:cNvSpPr>
            <a:spLocks noGrp="1"/>
          </p:cNvSpPr>
          <p:nvPr>
            <p:ph idx="1"/>
          </p:nvPr>
        </p:nvSpPr>
        <p:spPr>
          <a:xfrm>
            <a:off x="838200" y="2048049"/>
            <a:ext cx="10515600" cy="3870982"/>
          </a:xfrm>
        </p:spPr>
        <p:txBody>
          <a:bodyPr/>
          <a:lstStyle/>
          <a:p>
            <a:pPr lvl="0"/>
            <a:r>
              <a:rPr lang="en-US" dirty="0"/>
              <a:t>Review your heading structure to make sure it is logical. </a:t>
            </a:r>
          </a:p>
          <a:p>
            <a:pPr lvl="0"/>
            <a:r>
              <a:rPr lang="en-US" dirty="0"/>
              <a:t>Check your reading your logical reading/tab order. </a:t>
            </a:r>
          </a:p>
          <a:p>
            <a:pPr lvl="0"/>
            <a:r>
              <a:rPr lang="en-US" dirty="0"/>
              <a:t>Test using an assistive technology device. </a:t>
            </a:r>
          </a:p>
          <a:p>
            <a:pPr lvl="0"/>
            <a:r>
              <a:rPr lang="en-US" dirty="0"/>
              <a:t>Test on a real user!</a:t>
            </a:r>
          </a:p>
          <a:p>
            <a:endParaRPr lang="en-US" dirty="0"/>
          </a:p>
        </p:txBody>
      </p:sp>
    </p:spTree>
    <p:extLst>
      <p:ext uri="{BB962C8B-B14F-4D97-AF65-F5344CB8AC3E}">
        <p14:creationId xmlns:p14="http://schemas.microsoft.com/office/powerpoint/2010/main" val="1589465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95E55-D5EB-4B11-BE29-90F420269CC9}"/>
              </a:ext>
            </a:extLst>
          </p:cNvPr>
          <p:cNvSpPr>
            <a:spLocks noGrp="1"/>
          </p:cNvSpPr>
          <p:nvPr>
            <p:ph type="title"/>
          </p:nvPr>
        </p:nvSpPr>
        <p:spPr/>
        <p:txBody>
          <a:bodyPr/>
          <a:lstStyle/>
          <a:p>
            <a:r>
              <a:rPr lang="en-US" b="1" dirty="0">
                <a:solidFill>
                  <a:schemeClr val="accent6">
                    <a:lumMod val="75000"/>
                  </a:schemeClr>
                </a:solidFill>
              </a:rPr>
              <a:t>Adobe InDesign Tips</a:t>
            </a:r>
            <a:endParaRPr lang="en-US" dirty="0">
              <a:solidFill>
                <a:schemeClr val="accent6">
                  <a:lumMod val="75000"/>
                </a:schemeClr>
              </a:solidFill>
            </a:endParaRPr>
          </a:p>
        </p:txBody>
      </p:sp>
      <p:sp>
        <p:nvSpPr>
          <p:cNvPr id="3" name="Content Placeholder 2">
            <a:extLst>
              <a:ext uri="{FF2B5EF4-FFF2-40B4-BE49-F238E27FC236}">
                <a16:creationId xmlns:a16="http://schemas.microsoft.com/office/drawing/2014/main" id="{8E8361E1-95B1-4F16-8866-2725DCA704A6}"/>
              </a:ext>
            </a:extLst>
          </p:cNvPr>
          <p:cNvSpPr>
            <a:spLocks noGrp="1"/>
          </p:cNvSpPr>
          <p:nvPr>
            <p:ph idx="1"/>
          </p:nvPr>
        </p:nvSpPr>
        <p:spPr>
          <a:xfrm>
            <a:off x="838200" y="1493508"/>
            <a:ext cx="10515600" cy="4999367"/>
          </a:xfrm>
        </p:spPr>
        <p:txBody>
          <a:bodyPr>
            <a:normAutofit/>
          </a:bodyPr>
          <a:lstStyle/>
          <a:p>
            <a:pPr lvl="0"/>
            <a:r>
              <a:rPr lang="en-US" dirty="0"/>
              <a:t>Use paragraph styles. They are required for accessibility. </a:t>
            </a:r>
          </a:p>
          <a:p>
            <a:pPr lvl="0"/>
            <a:r>
              <a:rPr lang="en-US" dirty="0"/>
              <a:t>Associate each of the styles you’ve created with specific PDF tags. </a:t>
            </a:r>
          </a:p>
          <a:p>
            <a:pPr lvl="0"/>
            <a:r>
              <a:rPr lang="en-US" dirty="0"/>
              <a:t>Add alt text to images.</a:t>
            </a:r>
          </a:p>
          <a:p>
            <a:pPr lvl="0"/>
            <a:r>
              <a:rPr lang="en-US" dirty="0"/>
              <a:t>Establish content read order with the Articles panel. </a:t>
            </a:r>
          </a:p>
          <a:p>
            <a:pPr lvl="0"/>
            <a:r>
              <a:rPr lang="en-US" dirty="0"/>
              <a:t>Export to PDF, and be sure to select “Acrobat 6” or higher for Compatibility, and check the “Create Tagged PDF” checkbox.</a:t>
            </a:r>
          </a:p>
          <a:p>
            <a:endParaRPr lang="en-US" dirty="0"/>
          </a:p>
        </p:txBody>
      </p:sp>
    </p:spTree>
    <p:extLst>
      <p:ext uri="{BB962C8B-B14F-4D97-AF65-F5344CB8AC3E}">
        <p14:creationId xmlns:p14="http://schemas.microsoft.com/office/powerpoint/2010/main" val="30629442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EB87D-9C22-4FFD-A16D-433CEA26757C}"/>
              </a:ext>
            </a:extLst>
          </p:cNvPr>
          <p:cNvSpPr>
            <a:spLocks noGrp="1"/>
          </p:cNvSpPr>
          <p:nvPr>
            <p:ph type="title"/>
          </p:nvPr>
        </p:nvSpPr>
        <p:spPr/>
        <p:txBody>
          <a:bodyPr/>
          <a:lstStyle/>
          <a:p>
            <a:r>
              <a:rPr lang="en-US" b="1" dirty="0">
                <a:solidFill>
                  <a:schemeClr val="accent6">
                    <a:lumMod val="75000"/>
                  </a:schemeClr>
                </a:solidFill>
              </a:rPr>
              <a:t>Microsoft Word Tips</a:t>
            </a:r>
            <a:endParaRPr lang="en-US" dirty="0">
              <a:solidFill>
                <a:schemeClr val="accent6">
                  <a:lumMod val="75000"/>
                </a:schemeClr>
              </a:solidFill>
            </a:endParaRPr>
          </a:p>
        </p:txBody>
      </p:sp>
      <p:sp>
        <p:nvSpPr>
          <p:cNvPr id="3" name="Content Placeholder 2">
            <a:extLst>
              <a:ext uri="{FF2B5EF4-FFF2-40B4-BE49-F238E27FC236}">
                <a16:creationId xmlns:a16="http://schemas.microsoft.com/office/drawing/2014/main" id="{F90C285E-E123-45DD-B5FB-8CA9F44F26A7}"/>
              </a:ext>
            </a:extLst>
          </p:cNvPr>
          <p:cNvSpPr>
            <a:spLocks noGrp="1"/>
          </p:cNvSpPr>
          <p:nvPr>
            <p:ph idx="1"/>
          </p:nvPr>
        </p:nvSpPr>
        <p:spPr>
          <a:xfrm>
            <a:off x="838200" y="1825625"/>
            <a:ext cx="10515600" cy="4820272"/>
          </a:xfrm>
        </p:spPr>
        <p:txBody>
          <a:bodyPr>
            <a:normAutofit/>
          </a:bodyPr>
          <a:lstStyle/>
          <a:p>
            <a:pPr fontAlgn="base"/>
            <a:r>
              <a:rPr lang="en-US" dirty="0"/>
              <a:t>Accessibility does NOT equal plain and boring documents. There are tools in Word and PowerPoint that help visually decorate and enhance a document, while still optimizing accessibility. </a:t>
            </a:r>
          </a:p>
          <a:p>
            <a:pPr fontAlgn="base"/>
            <a:r>
              <a:rPr lang="en-US" dirty="0"/>
              <a:t>In Word, Advanced Text Formatting may be used; some work and some do NOT.</a:t>
            </a:r>
          </a:p>
          <a:p>
            <a:pPr lvl="1" fontAlgn="base"/>
            <a:r>
              <a:rPr lang="en-US" dirty="0"/>
              <a:t>Text Effects will visually enhance a document without sacrificing screen reader compatibility. For visual effects, remember to address accessibility best practices for Color, Formatting, and Font Layout.</a:t>
            </a:r>
          </a:p>
          <a:p>
            <a:pPr lvl="1" fontAlgn="base"/>
            <a:r>
              <a:rPr lang="en-US" b="1" dirty="0"/>
              <a:t>Text Box</a:t>
            </a:r>
            <a:r>
              <a:rPr lang="en-US" dirty="0"/>
              <a:t>, </a:t>
            </a:r>
            <a:r>
              <a:rPr lang="en-US" b="1" dirty="0"/>
              <a:t>Quick Parts</a:t>
            </a:r>
            <a:r>
              <a:rPr lang="en-US" dirty="0"/>
              <a:t>, </a:t>
            </a:r>
            <a:r>
              <a:rPr lang="en-US" b="1" dirty="0"/>
              <a:t>WordArt</a:t>
            </a:r>
            <a:r>
              <a:rPr lang="en-US" dirty="0"/>
              <a:t> and </a:t>
            </a:r>
            <a:r>
              <a:rPr lang="en-US" b="1" dirty="0"/>
              <a:t>Drop Caps</a:t>
            </a:r>
            <a:r>
              <a:rPr lang="en-US" dirty="0"/>
              <a:t> are </a:t>
            </a:r>
            <a:r>
              <a:rPr lang="en-US" b="1" dirty="0"/>
              <a:t>NOT</a:t>
            </a:r>
            <a:r>
              <a:rPr lang="en-US" dirty="0"/>
              <a:t> accessible formatting tools in Mac or PC. Do </a:t>
            </a:r>
            <a:r>
              <a:rPr lang="en-US" b="1" dirty="0"/>
              <a:t>NOT</a:t>
            </a:r>
            <a:r>
              <a:rPr lang="en-US" dirty="0"/>
              <a:t> use a formatting tool that places a letter into a </a:t>
            </a:r>
            <a:r>
              <a:rPr lang="en-US" b="1" dirty="0"/>
              <a:t>Text Box</a:t>
            </a:r>
            <a:r>
              <a:rPr lang="en-US" dirty="0"/>
              <a:t>. A screen reader will not recognize this as part of a word to be read.</a:t>
            </a:r>
          </a:p>
          <a:p>
            <a:pPr marL="0" indent="0">
              <a:buNone/>
            </a:pPr>
            <a:endParaRPr lang="en-US" dirty="0"/>
          </a:p>
        </p:txBody>
      </p:sp>
    </p:spTree>
    <p:extLst>
      <p:ext uri="{BB962C8B-B14F-4D97-AF65-F5344CB8AC3E}">
        <p14:creationId xmlns:p14="http://schemas.microsoft.com/office/powerpoint/2010/main" val="24130738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2A68D-ED32-40B0-838F-B93CAEBDD3A3}"/>
              </a:ext>
            </a:extLst>
          </p:cNvPr>
          <p:cNvSpPr>
            <a:spLocks noGrp="1"/>
          </p:cNvSpPr>
          <p:nvPr>
            <p:ph type="title"/>
          </p:nvPr>
        </p:nvSpPr>
        <p:spPr/>
        <p:txBody>
          <a:bodyPr/>
          <a:lstStyle/>
          <a:p>
            <a:r>
              <a:rPr lang="en-US" b="1" dirty="0">
                <a:solidFill>
                  <a:schemeClr val="accent6">
                    <a:lumMod val="75000"/>
                  </a:schemeClr>
                </a:solidFill>
              </a:rPr>
              <a:t>PowerPoint Tips</a:t>
            </a:r>
          </a:p>
        </p:txBody>
      </p:sp>
      <p:sp>
        <p:nvSpPr>
          <p:cNvPr id="3" name="Content Placeholder 2">
            <a:extLst>
              <a:ext uri="{FF2B5EF4-FFF2-40B4-BE49-F238E27FC236}">
                <a16:creationId xmlns:a16="http://schemas.microsoft.com/office/drawing/2014/main" id="{AA690D55-BE36-4A82-97FF-51F12D2B4EF4}"/>
              </a:ext>
            </a:extLst>
          </p:cNvPr>
          <p:cNvSpPr>
            <a:spLocks noGrp="1"/>
          </p:cNvSpPr>
          <p:nvPr>
            <p:ph idx="1"/>
          </p:nvPr>
        </p:nvSpPr>
        <p:spPr>
          <a:xfrm>
            <a:off x="838200" y="1825625"/>
            <a:ext cx="10515600" cy="4443200"/>
          </a:xfrm>
        </p:spPr>
        <p:txBody>
          <a:bodyPr>
            <a:normAutofit/>
          </a:bodyPr>
          <a:lstStyle/>
          <a:p>
            <a:pPr fontAlgn="base"/>
            <a:r>
              <a:rPr lang="en-US" dirty="0"/>
              <a:t>Use the built-in slide templates. </a:t>
            </a:r>
          </a:p>
          <a:p>
            <a:pPr fontAlgn="base"/>
            <a:r>
              <a:rPr lang="en-US" dirty="0"/>
              <a:t>Always add ALT tags or labels to images and include extended text descriptions for graphics and charts as needed.</a:t>
            </a:r>
          </a:p>
          <a:p>
            <a:pPr fontAlgn="base"/>
            <a:r>
              <a:rPr lang="en-US" dirty="0"/>
              <a:t>Audio and video files should include captions or transcripts.</a:t>
            </a:r>
          </a:p>
          <a:p>
            <a:pPr fontAlgn="base"/>
            <a:r>
              <a:rPr lang="en-US" dirty="0"/>
              <a:t>Use a color scheme that provides enough contrast between the text and the background yet is not too overpowering. </a:t>
            </a:r>
          </a:p>
          <a:p>
            <a:pPr fontAlgn="base"/>
            <a:r>
              <a:rPr lang="en-US" dirty="0"/>
              <a:t>Give a unique title to every slide. </a:t>
            </a:r>
          </a:p>
        </p:txBody>
      </p:sp>
    </p:spTree>
    <p:extLst>
      <p:ext uri="{BB962C8B-B14F-4D97-AF65-F5344CB8AC3E}">
        <p14:creationId xmlns:p14="http://schemas.microsoft.com/office/powerpoint/2010/main" val="31157700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2A68D-ED32-40B0-838F-B93CAEBDD3A3}"/>
              </a:ext>
            </a:extLst>
          </p:cNvPr>
          <p:cNvSpPr>
            <a:spLocks noGrp="1"/>
          </p:cNvSpPr>
          <p:nvPr>
            <p:ph type="title"/>
          </p:nvPr>
        </p:nvSpPr>
        <p:spPr/>
        <p:txBody>
          <a:bodyPr/>
          <a:lstStyle/>
          <a:p>
            <a:r>
              <a:rPr lang="en-US" b="1" dirty="0">
                <a:solidFill>
                  <a:schemeClr val="accent6">
                    <a:lumMod val="75000"/>
                  </a:schemeClr>
                </a:solidFill>
              </a:rPr>
              <a:t>PowerPoint Tips continued</a:t>
            </a:r>
          </a:p>
        </p:txBody>
      </p:sp>
      <p:sp>
        <p:nvSpPr>
          <p:cNvPr id="3" name="Content Placeholder 2">
            <a:extLst>
              <a:ext uri="{FF2B5EF4-FFF2-40B4-BE49-F238E27FC236}">
                <a16:creationId xmlns:a16="http://schemas.microsoft.com/office/drawing/2014/main" id="{AA690D55-BE36-4A82-97FF-51F12D2B4EF4}"/>
              </a:ext>
            </a:extLst>
          </p:cNvPr>
          <p:cNvSpPr>
            <a:spLocks noGrp="1"/>
          </p:cNvSpPr>
          <p:nvPr>
            <p:ph idx="1"/>
          </p:nvPr>
        </p:nvSpPr>
        <p:spPr>
          <a:xfrm>
            <a:off x="838200" y="1825625"/>
            <a:ext cx="10515600" cy="4443200"/>
          </a:xfrm>
        </p:spPr>
        <p:txBody>
          <a:bodyPr>
            <a:normAutofit/>
          </a:bodyPr>
          <a:lstStyle/>
          <a:p>
            <a:pPr fontAlgn="base"/>
            <a:r>
              <a:rPr lang="en-US" dirty="0"/>
              <a:t>If your slide includes multiple elements (e.g. images combined with textboxes), use the Arrange tool to order elements in a sequence that will be intelligible to a screen reader user.</a:t>
            </a:r>
          </a:p>
          <a:p>
            <a:pPr fontAlgn="base"/>
            <a:r>
              <a:rPr lang="en-US" dirty="0"/>
              <a:t>Avoid inserting text boxes as they are not recognized by screen readers. Use one of the slide master templates instead.</a:t>
            </a:r>
          </a:p>
          <a:p>
            <a:pPr fontAlgn="base"/>
            <a:r>
              <a:rPr lang="en-US" dirty="0"/>
              <a:t>If you use the Chart Wizard, make sure the chart formatting is accessible.</a:t>
            </a:r>
          </a:p>
          <a:p>
            <a:endParaRPr lang="en-US" dirty="0"/>
          </a:p>
        </p:txBody>
      </p:sp>
    </p:spTree>
    <p:extLst>
      <p:ext uri="{BB962C8B-B14F-4D97-AF65-F5344CB8AC3E}">
        <p14:creationId xmlns:p14="http://schemas.microsoft.com/office/powerpoint/2010/main" val="3429872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B2D7D-172C-4577-BCBF-6B659F4BAAC4}"/>
              </a:ext>
            </a:extLst>
          </p:cNvPr>
          <p:cNvSpPr>
            <a:spLocks noGrp="1"/>
          </p:cNvSpPr>
          <p:nvPr>
            <p:ph type="title"/>
          </p:nvPr>
        </p:nvSpPr>
        <p:spPr/>
        <p:txBody>
          <a:bodyPr/>
          <a:lstStyle/>
          <a:p>
            <a:pPr algn="ctr"/>
            <a:r>
              <a:rPr lang="en-US" b="1" dirty="0">
                <a:solidFill>
                  <a:schemeClr val="accent6">
                    <a:lumMod val="75000"/>
                  </a:schemeClr>
                </a:solidFill>
              </a:rPr>
              <a:t>Myth #1:</a:t>
            </a:r>
          </a:p>
        </p:txBody>
      </p:sp>
      <p:sp>
        <p:nvSpPr>
          <p:cNvPr id="3" name="Content Placeholder 2">
            <a:extLst>
              <a:ext uri="{FF2B5EF4-FFF2-40B4-BE49-F238E27FC236}">
                <a16:creationId xmlns:a16="http://schemas.microsoft.com/office/drawing/2014/main" id="{296B9403-9D5C-4B1D-A2E4-227CE2AB57A3}"/>
              </a:ext>
            </a:extLst>
          </p:cNvPr>
          <p:cNvSpPr>
            <a:spLocks noGrp="1"/>
          </p:cNvSpPr>
          <p:nvPr>
            <p:ph idx="1"/>
          </p:nvPr>
        </p:nvSpPr>
        <p:spPr>
          <a:xfrm>
            <a:off x="703384" y="1825624"/>
            <a:ext cx="10785231" cy="4364161"/>
          </a:xfrm>
        </p:spPr>
        <p:txBody>
          <a:bodyPr>
            <a:normAutofit lnSpcReduction="10000"/>
          </a:bodyPr>
          <a:lstStyle/>
          <a:p>
            <a:pPr marL="0" indent="0" algn="ctr">
              <a:buNone/>
            </a:pPr>
            <a:r>
              <a:rPr lang="en-US" dirty="0"/>
              <a:t>There’s only a small audience for accessibility.</a:t>
            </a:r>
          </a:p>
          <a:p>
            <a:pPr marL="0" indent="0" algn="ctr">
              <a:buNone/>
            </a:pPr>
            <a:endParaRPr lang="en-US" dirty="0"/>
          </a:p>
          <a:p>
            <a:pPr marL="0" indent="0" algn="ctr">
              <a:buNone/>
            </a:pPr>
            <a:r>
              <a:rPr lang="en-US" b="1" dirty="0">
                <a:solidFill>
                  <a:schemeClr val="accent6">
                    <a:lumMod val="75000"/>
                  </a:schemeClr>
                </a:solidFill>
              </a:rPr>
              <a:t>Truth: </a:t>
            </a:r>
          </a:p>
          <a:p>
            <a:pPr marL="0" indent="0" algn="ctr">
              <a:buNone/>
            </a:pPr>
            <a:r>
              <a:rPr lang="en-US" dirty="0"/>
              <a:t>About 15% of the world’s population identifies as having some sort of disability but accessibility accommodations benefit users beyond those with an “official disability.” </a:t>
            </a:r>
          </a:p>
          <a:p>
            <a:pPr marL="0" lvl="0" indent="0" algn="ctr">
              <a:buNone/>
            </a:pPr>
            <a:r>
              <a:rPr lang="en-US" dirty="0"/>
              <a:t>Consider the aging population, users whose native or primary language is not English, users with cognitive limitations, Users with limited or low vision, users with situational disabilities, and users with temporary disabilities. </a:t>
            </a:r>
          </a:p>
        </p:txBody>
      </p:sp>
    </p:spTree>
    <p:extLst>
      <p:ext uri="{BB962C8B-B14F-4D97-AF65-F5344CB8AC3E}">
        <p14:creationId xmlns:p14="http://schemas.microsoft.com/office/powerpoint/2010/main" val="40859448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08509-BF3C-47EE-B814-FF3774660248}"/>
              </a:ext>
            </a:extLst>
          </p:cNvPr>
          <p:cNvSpPr>
            <a:spLocks noGrp="1"/>
          </p:cNvSpPr>
          <p:nvPr>
            <p:ph type="title"/>
          </p:nvPr>
        </p:nvSpPr>
        <p:spPr/>
        <p:txBody>
          <a:bodyPr/>
          <a:lstStyle/>
          <a:p>
            <a:r>
              <a:rPr lang="en-US" b="1" dirty="0">
                <a:solidFill>
                  <a:schemeClr val="accent6">
                    <a:lumMod val="75000"/>
                  </a:schemeClr>
                </a:solidFill>
              </a:rPr>
              <a:t>Adobe Acrobat Pro Tips</a:t>
            </a:r>
            <a:endParaRPr lang="en-US" dirty="0">
              <a:solidFill>
                <a:schemeClr val="accent6">
                  <a:lumMod val="75000"/>
                </a:schemeClr>
              </a:solidFill>
            </a:endParaRPr>
          </a:p>
        </p:txBody>
      </p:sp>
      <p:sp>
        <p:nvSpPr>
          <p:cNvPr id="3" name="Content Placeholder 2">
            <a:extLst>
              <a:ext uri="{FF2B5EF4-FFF2-40B4-BE49-F238E27FC236}">
                <a16:creationId xmlns:a16="http://schemas.microsoft.com/office/drawing/2014/main" id="{352D8D22-6EA2-4D1B-AAF4-2D2F4018A7AF}"/>
              </a:ext>
            </a:extLst>
          </p:cNvPr>
          <p:cNvSpPr>
            <a:spLocks noGrp="1"/>
          </p:cNvSpPr>
          <p:nvPr>
            <p:ph idx="1"/>
          </p:nvPr>
        </p:nvSpPr>
        <p:spPr>
          <a:xfrm>
            <a:off x="838200" y="1825625"/>
            <a:ext cx="10515600" cy="4468083"/>
          </a:xfrm>
        </p:spPr>
        <p:txBody>
          <a:bodyPr>
            <a:normAutofit fontScale="92500"/>
          </a:bodyPr>
          <a:lstStyle/>
          <a:p>
            <a:r>
              <a:rPr lang="en-US" dirty="0"/>
              <a:t>It is always best if you start with an accessible source document and then export to PDF. That way, all the accessibility features will still be intact when the document needs to be exported again. </a:t>
            </a:r>
          </a:p>
          <a:p>
            <a:r>
              <a:rPr lang="en-US" dirty="0"/>
              <a:t>However, if you do not have access to the source document, there are ways to fix the PDF in Adobe Acrobat Pro. </a:t>
            </a:r>
          </a:p>
          <a:p>
            <a:pPr lvl="0"/>
            <a:r>
              <a:rPr lang="en-US" dirty="0"/>
              <a:t>Save often! There is no “undo” when modifying PDFs. </a:t>
            </a:r>
          </a:p>
          <a:p>
            <a:pPr lvl="0"/>
            <a:r>
              <a:rPr lang="en-US" dirty="0"/>
              <a:t>Make sure the document has readable text and that it is not an image/scanned document. </a:t>
            </a:r>
          </a:p>
          <a:p>
            <a:pPr lvl="1"/>
            <a:r>
              <a:rPr lang="en-US" dirty="0"/>
              <a:t>Try selecting text by using a mouse or going to Edit &gt; Select all. </a:t>
            </a:r>
          </a:p>
          <a:p>
            <a:pPr lvl="1"/>
            <a:r>
              <a:rPr lang="en-US" dirty="0"/>
              <a:t>If you can’t select text, the document is not accessible and needs to be converted to recognizable text. Do this by going to View &gt; Tools &gt; Recognize Text. </a:t>
            </a:r>
          </a:p>
          <a:p>
            <a:endParaRPr lang="en-US" dirty="0"/>
          </a:p>
          <a:p>
            <a:endParaRPr lang="en-US" dirty="0"/>
          </a:p>
        </p:txBody>
      </p:sp>
    </p:spTree>
    <p:extLst>
      <p:ext uri="{BB962C8B-B14F-4D97-AF65-F5344CB8AC3E}">
        <p14:creationId xmlns:p14="http://schemas.microsoft.com/office/powerpoint/2010/main" val="37103200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08509-BF3C-47EE-B814-FF3774660248}"/>
              </a:ext>
            </a:extLst>
          </p:cNvPr>
          <p:cNvSpPr>
            <a:spLocks noGrp="1"/>
          </p:cNvSpPr>
          <p:nvPr>
            <p:ph type="title"/>
          </p:nvPr>
        </p:nvSpPr>
        <p:spPr/>
        <p:txBody>
          <a:bodyPr/>
          <a:lstStyle/>
          <a:p>
            <a:r>
              <a:rPr lang="en-US" b="1" dirty="0">
                <a:solidFill>
                  <a:schemeClr val="accent6">
                    <a:lumMod val="75000"/>
                  </a:schemeClr>
                </a:solidFill>
              </a:rPr>
              <a:t>Adobe Acrobat Pro Tips continued</a:t>
            </a:r>
            <a:endParaRPr lang="en-US" dirty="0">
              <a:solidFill>
                <a:schemeClr val="accent6">
                  <a:lumMod val="75000"/>
                </a:schemeClr>
              </a:solidFill>
            </a:endParaRPr>
          </a:p>
        </p:txBody>
      </p:sp>
      <p:sp>
        <p:nvSpPr>
          <p:cNvPr id="3" name="Content Placeholder 2">
            <a:extLst>
              <a:ext uri="{FF2B5EF4-FFF2-40B4-BE49-F238E27FC236}">
                <a16:creationId xmlns:a16="http://schemas.microsoft.com/office/drawing/2014/main" id="{352D8D22-6EA2-4D1B-AAF4-2D2F4018A7AF}"/>
              </a:ext>
            </a:extLst>
          </p:cNvPr>
          <p:cNvSpPr>
            <a:spLocks noGrp="1"/>
          </p:cNvSpPr>
          <p:nvPr>
            <p:ph idx="1"/>
          </p:nvPr>
        </p:nvSpPr>
        <p:spPr>
          <a:xfrm>
            <a:off x="838200" y="1825625"/>
            <a:ext cx="10515600" cy="4542224"/>
          </a:xfrm>
        </p:spPr>
        <p:txBody>
          <a:bodyPr>
            <a:normAutofit/>
          </a:bodyPr>
          <a:lstStyle/>
          <a:p>
            <a:pPr lvl="0"/>
            <a:r>
              <a:rPr lang="en-US" dirty="0"/>
              <a:t>Make sure the document is tagged. In your Document Properties, see if it says “yes” next to “Tagged PDF.” If not, go to the Accessibility tool and click “Add Tags to Document.” This will automatically add tags but you need to manually check them to make sure they are correct. </a:t>
            </a:r>
          </a:p>
          <a:p>
            <a:pPr lvl="0"/>
            <a:r>
              <a:rPr lang="en-US" dirty="0"/>
              <a:t>Manually check your reading order by using the “Touch Up Reading Order” option in the Accessibility tool. Other things this feature helps with:</a:t>
            </a:r>
          </a:p>
          <a:p>
            <a:pPr lvl="2"/>
            <a:r>
              <a:rPr lang="en-US" dirty="0"/>
              <a:t>Marking decorative or redundant images as a “background/artifact.” This will hide it from screen readers. </a:t>
            </a:r>
          </a:p>
          <a:p>
            <a:pPr lvl="2"/>
            <a:r>
              <a:rPr lang="en-US" dirty="0"/>
              <a:t>Add or edit alt text for informative images. </a:t>
            </a:r>
          </a:p>
          <a:p>
            <a:pPr lvl="2"/>
            <a:r>
              <a:rPr lang="en-US" dirty="0"/>
              <a:t>Rearrange the reading order. </a:t>
            </a:r>
          </a:p>
          <a:p>
            <a:pPr lvl="2"/>
            <a:r>
              <a:rPr lang="en-US" dirty="0"/>
              <a:t>Add table summary to data tables. </a:t>
            </a:r>
          </a:p>
          <a:p>
            <a:pPr lvl="0"/>
            <a:endParaRPr lang="en-US" dirty="0"/>
          </a:p>
        </p:txBody>
      </p:sp>
    </p:spTree>
    <p:extLst>
      <p:ext uri="{BB962C8B-B14F-4D97-AF65-F5344CB8AC3E}">
        <p14:creationId xmlns:p14="http://schemas.microsoft.com/office/powerpoint/2010/main" val="5462473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08509-BF3C-47EE-B814-FF3774660248}"/>
              </a:ext>
            </a:extLst>
          </p:cNvPr>
          <p:cNvSpPr>
            <a:spLocks noGrp="1"/>
          </p:cNvSpPr>
          <p:nvPr>
            <p:ph type="title"/>
          </p:nvPr>
        </p:nvSpPr>
        <p:spPr/>
        <p:txBody>
          <a:bodyPr/>
          <a:lstStyle/>
          <a:p>
            <a:r>
              <a:rPr lang="en-US" b="1" dirty="0">
                <a:solidFill>
                  <a:schemeClr val="accent6">
                    <a:lumMod val="75000"/>
                  </a:schemeClr>
                </a:solidFill>
              </a:rPr>
              <a:t>Adobe Acrobat Pro Tips continued 2</a:t>
            </a:r>
            <a:endParaRPr lang="en-US" dirty="0">
              <a:solidFill>
                <a:schemeClr val="accent6">
                  <a:lumMod val="75000"/>
                </a:schemeClr>
              </a:solidFill>
            </a:endParaRPr>
          </a:p>
        </p:txBody>
      </p:sp>
      <p:sp>
        <p:nvSpPr>
          <p:cNvPr id="3" name="Content Placeholder 2">
            <a:extLst>
              <a:ext uri="{FF2B5EF4-FFF2-40B4-BE49-F238E27FC236}">
                <a16:creationId xmlns:a16="http://schemas.microsoft.com/office/drawing/2014/main" id="{352D8D22-6EA2-4D1B-AAF4-2D2F4018A7AF}"/>
              </a:ext>
            </a:extLst>
          </p:cNvPr>
          <p:cNvSpPr>
            <a:spLocks noGrp="1"/>
          </p:cNvSpPr>
          <p:nvPr>
            <p:ph idx="1"/>
          </p:nvPr>
        </p:nvSpPr>
        <p:spPr>
          <a:xfrm>
            <a:off x="838200" y="1825625"/>
            <a:ext cx="10515600" cy="4542224"/>
          </a:xfrm>
        </p:spPr>
        <p:txBody>
          <a:bodyPr>
            <a:normAutofit/>
          </a:bodyPr>
          <a:lstStyle/>
          <a:p>
            <a:r>
              <a:rPr lang="en-US" dirty="0"/>
              <a:t>Other things the Reading Order feature helps with:</a:t>
            </a:r>
          </a:p>
          <a:p>
            <a:pPr lvl="1"/>
            <a:r>
              <a:rPr lang="en-US" dirty="0"/>
              <a:t>Marking decorative or redundant images as a “background/artifact.” This will hide it from screen readers. </a:t>
            </a:r>
          </a:p>
          <a:p>
            <a:pPr lvl="1"/>
            <a:r>
              <a:rPr lang="en-US" dirty="0"/>
              <a:t>Add or edit alt text for informative images. </a:t>
            </a:r>
          </a:p>
          <a:p>
            <a:pPr lvl="1"/>
            <a:r>
              <a:rPr lang="en-US" dirty="0"/>
              <a:t>Rearrange the reading order. </a:t>
            </a:r>
          </a:p>
          <a:p>
            <a:pPr lvl="1"/>
            <a:r>
              <a:rPr lang="en-US" dirty="0"/>
              <a:t>Add table summary to data tables. </a:t>
            </a:r>
          </a:p>
          <a:p>
            <a:pPr lvl="0"/>
            <a:r>
              <a:rPr lang="en-US" dirty="0"/>
              <a:t>Check for any lingering errors by using the accessibility “Full Check.”</a:t>
            </a:r>
          </a:p>
          <a:p>
            <a:pPr lvl="1"/>
            <a:r>
              <a:rPr lang="en-US" dirty="0"/>
              <a:t>This will report any errors you still need to fix. Right-clicking on the error will you an “explain” option that will pull up a web page explaining how to fix in the PDF. </a:t>
            </a:r>
          </a:p>
        </p:txBody>
      </p:sp>
    </p:spTree>
    <p:extLst>
      <p:ext uri="{BB962C8B-B14F-4D97-AF65-F5344CB8AC3E}">
        <p14:creationId xmlns:p14="http://schemas.microsoft.com/office/powerpoint/2010/main" val="11420595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D75C6-0CF7-4D5A-9BE5-E563DC3374C0}"/>
              </a:ext>
            </a:extLst>
          </p:cNvPr>
          <p:cNvSpPr>
            <a:spLocks noGrp="1"/>
          </p:cNvSpPr>
          <p:nvPr>
            <p:ph type="title"/>
          </p:nvPr>
        </p:nvSpPr>
        <p:spPr>
          <a:xfrm>
            <a:off x="838200" y="500062"/>
            <a:ext cx="10515600" cy="1325563"/>
          </a:xfrm>
        </p:spPr>
        <p:txBody>
          <a:bodyPr/>
          <a:lstStyle/>
          <a:p>
            <a:pPr algn="ctr"/>
            <a:r>
              <a:rPr lang="en-US" b="1" dirty="0">
                <a:solidFill>
                  <a:schemeClr val="accent6">
                    <a:lumMod val="75000"/>
                  </a:schemeClr>
                </a:solidFill>
              </a:rPr>
              <a:t>Any questions? </a:t>
            </a:r>
          </a:p>
        </p:txBody>
      </p:sp>
      <p:sp>
        <p:nvSpPr>
          <p:cNvPr id="3" name="Content Placeholder 2">
            <a:extLst>
              <a:ext uri="{FF2B5EF4-FFF2-40B4-BE49-F238E27FC236}">
                <a16:creationId xmlns:a16="http://schemas.microsoft.com/office/drawing/2014/main" id="{2DC8525A-6038-4611-93D5-87B6C1A6A103}"/>
              </a:ext>
            </a:extLst>
          </p:cNvPr>
          <p:cNvSpPr>
            <a:spLocks noGrp="1"/>
          </p:cNvSpPr>
          <p:nvPr>
            <p:ph idx="1"/>
          </p:nvPr>
        </p:nvSpPr>
        <p:spPr>
          <a:xfrm>
            <a:off x="1448829" y="2311657"/>
            <a:ext cx="9294341" cy="3870982"/>
          </a:xfrm>
        </p:spPr>
        <p:txBody>
          <a:bodyPr/>
          <a:lstStyle/>
          <a:p>
            <a:pPr marL="0" indent="0" algn="ctr">
              <a:buNone/>
            </a:pPr>
            <a:r>
              <a:rPr lang="en-US" dirty="0"/>
              <a:t>If you want a copy of this presentation as well as a </a:t>
            </a:r>
          </a:p>
          <a:p>
            <a:pPr marL="0" indent="0" algn="ctr">
              <a:buNone/>
            </a:pPr>
            <a:r>
              <a:rPr lang="en-US" dirty="0"/>
              <a:t>Word Document that goes into detail about </a:t>
            </a:r>
          </a:p>
          <a:p>
            <a:pPr marL="0" indent="0" algn="ctr">
              <a:buNone/>
            </a:pPr>
            <a:r>
              <a:rPr lang="en-US" dirty="0"/>
              <a:t>Adobe InDesign accessibility features, email me at </a:t>
            </a:r>
          </a:p>
          <a:p>
            <a:pPr marL="0" indent="0" algn="ctr">
              <a:buNone/>
            </a:pPr>
            <a:r>
              <a:rPr lang="en-US" b="1" dirty="0">
                <a:solidFill>
                  <a:schemeClr val="accent6">
                    <a:lumMod val="75000"/>
                  </a:schemeClr>
                </a:solidFill>
              </a:rPr>
              <a:t>aiverson@agcenter.lsu.edu</a:t>
            </a:r>
          </a:p>
        </p:txBody>
      </p:sp>
    </p:spTree>
    <p:extLst>
      <p:ext uri="{BB962C8B-B14F-4D97-AF65-F5344CB8AC3E}">
        <p14:creationId xmlns:p14="http://schemas.microsoft.com/office/powerpoint/2010/main" val="25686993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49667"/>
            <a:ext cx="9144000" cy="1923273"/>
          </a:xfrm>
        </p:spPr>
        <p:txBody>
          <a:bodyPr/>
          <a:lstStyle/>
          <a:p>
            <a:r>
              <a:rPr lang="en-US" b="1" dirty="0">
                <a:solidFill>
                  <a:srgbClr val="7030A0"/>
                </a:solidFill>
              </a:rPr>
              <a:t>Web and Document Accessibility Information</a:t>
            </a:r>
          </a:p>
        </p:txBody>
      </p:sp>
      <p:sp>
        <p:nvSpPr>
          <p:cNvPr id="3" name="Subtitle 2"/>
          <p:cNvSpPr>
            <a:spLocks noGrp="1"/>
          </p:cNvSpPr>
          <p:nvPr>
            <p:ph type="subTitle" idx="1"/>
          </p:nvPr>
        </p:nvSpPr>
        <p:spPr>
          <a:xfrm>
            <a:off x="1524000" y="2472940"/>
            <a:ext cx="9144000" cy="4385059"/>
          </a:xfrm>
        </p:spPr>
        <p:txBody>
          <a:bodyPr>
            <a:normAutofit/>
          </a:bodyPr>
          <a:lstStyle/>
          <a:p>
            <a:endParaRPr lang="en-US" dirty="0"/>
          </a:p>
          <a:p>
            <a:r>
              <a:rPr lang="en-US" dirty="0"/>
              <a:t>Ana Iverson</a:t>
            </a:r>
          </a:p>
          <a:p>
            <a:r>
              <a:rPr lang="en-US" dirty="0"/>
              <a:t>Assistant Communications Specialist </a:t>
            </a:r>
          </a:p>
          <a:p>
            <a:r>
              <a:rPr lang="en-US" dirty="0">
                <a:solidFill>
                  <a:schemeClr val="accent6">
                    <a:lumMod val="75000"/>
                  </a:schemeClr>
                </a:solidFill>
                <a:hlinkClick r:id="rId3">
                  <a:extLst>
                    <a:ext uri="{A12FA001-AC4F-418D-AE19-62706E023703}">
                      <ahyp:hlinkClr xmlns:ahyp="http://schemas.microsoft.com/office/drawing/2018/hyperlinkcolor" val="tx"/>
                    </a:ext>
                  </a:extLst>
                </a:hlinkClick>
              </a:rPr>
              <a:t>AIverson@agcenter.lsu.edu</a:t>
            </a:r>
            <a:br>
              <a:rPr lang="en-US" dirty="0">
                <a:solidFill>
                  <a:schemeClr val="accent6">
                    <a:lumMod val="75000"/>
                  </a:schemeClr>
                </a:solidFill>
              </a:rPr>
            </a:br>
            <a:endParaRPr lang="en-US" dirty="0"/>
          </a:p>
          <a:p>
            <a:r>
              <a:rPr lang="en-US" dirty="0"/>
              <a:t>Liz Black</a:t>
            </a:r>
          </a:p>
          <a:p>
            <a:r>
              <a:rPr lang="en-US" dirty="0"/>
              <a:t>Web Content Coordinator</a:t>
            </a:r>
          </a:p>
          <a:p>
            <a:r>
              <a:rPr lang="en-US" dirty="0">
                <a:solidFill>
                  <a:schemeClr val="accent6">
                    <a:lumMod val="75000"/>
                  </a:schemeClr>
                </a:solidFill>
                <a:hlinkClick r:id="rId4">
                  <a:extLst>
                    <a:ext uri="{A12FA001-AC4F-418D-AE19-62706E023703}">
                      <ahyp:hlinkClr xmlns:ahyp="http://schemas.microsoft.com/office/drawing/2018/hyperlinkcolor" val="tx"/>
                    </a:ext>
                  </a:extLst>
                </a:hlinkClick>
              </a:rPr>
              <a:t>Lblack@agcenter.lsu.edu</a:t>
            </a:r>
            <a:br>
              <a:rPr lang="en-US" dirty="0">
                <a:solidFill>
                  <a:schemeClr val="accent6">
                    <a:lumMod val="75000"/>
                  </a:schemeClr>
                </a:solidFill>
              </a:rPr>
            </a:br>
            <a:endParaRPr lang="en-US" dirty="0">
              <a:solidFill>
                <a:schemeClr val="accent6">
                  <a:lumMod val="75000"/>
                </a:schemeClr>
              </a:solidFill>
            </a:endParaRPr>
          </a:p>
          <a:p>
            <a:r>
              <a:rPr lang="en-US" dirty="0">
                <a:solidFill>
                  <a:schemeClr val="accent6"/>
                </a:solidFill>
              </a:rPr>
              <a:t> </a:t>
            </a:r>
          </a:p>
          <a:p>
            <a:endParaRPr lang="en-US" dirty="0">
              <a:solidFill>
                <a:schemeClr val="accent6"/>
              </a:solidFill>
            </a:endParaRPr>
          </a:p>
          <a:p>
            <a:endParaRPr lang="en-US" dirty="0"/>
          </a:p>
          <a:p>
            <a:endParaRPr lang="en-US" dirty="0"/>
          </a:p>
          <a:p>
            <a:endParaRPr lang="en-US" dirty="0"/>
          </a:p>
        </p:txBody>
      </p:sp>
    </p:spTree>
    <p:extLst>
      <p:ext uri="{BB962C8B-B14F-4D97-AF65-F5344CB8AC3E}">
        <p14:creationId xmlns:p14="http://schemas.microsoft.com/office/powerpoint/2010/main" val="822152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7611E-2074-47C0-BBA3-93FC389F6074}"/>
              </a:ext>
            </a:extLst>
          </p:cNvPr>
          <p:cNvSpPr>
            <a:spLocks noGrp="1"/>
          </p:cNvSpPr>
          <p:nvPr>
            <p:ph type="title"/>
          </p:nvPr>
        </p:nvSpPr>
        <p:spPr/>
        <p:txBody>
          <a:bodyPr/>
          <a:lstStyle/>
          <a:p>
            <a:pPr algn="ctr"/>
            <a:r>
              <a:rPr lang="en-US" b="1" dirty="0">
                <a:solidFill>
                  <a:srgbClr val="7030A0"/>
                </a:solidFill>
              </a:rPr>
              <a:t>Web Accessibility</a:t>
            </a:r>
            <a:endParaRPr lang="en-US" dirty="0"/>
          </a:p>
        </p:txBody>
      </p:sp>
      <p:pic>
        <p:nvPicPr>
          <p:cNvPr id="5" name="Content Placeholder 4" descr="World without barriers representing web accessibility.">
            <a:extLst>
              <a:ext uri="{FF2B5EF4-FFF2-40B4-BE49-F238E27FC236}">
                <a16:creationId xmlns:a16="http://schemas.microsoft.com/office/drawing/2014/main" id="{ECBB7FD6-5AEE-4D39-9964-81F8881B89D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23525" y="1544737"/>
            <a:ext cx="7268307" cy="1884263"/>
          </a:xfrm>
        </p:spPr>
      </p:pic>
      <p:sp>
        <p:nvSpPr>
          <p:cNvPr id="9" name="TextBox 8">
            <a:extLst>
              <a:ext uri="{FF2B5EF4-FFF2-40B4-BE49-F238E27FC236}">
                <a16:creationId xmlns:a16="http://schemas.microsoft.com/office/drawing/2014/main" id="{A0005D75-E3A0-40C3-9477-3217BAAA1A67}"/>
              </a:ext>
            </a:extLst>
          </p:cNvPr>
          <p:cNvSpPr txBox="1"/>
          <p:nvPr/>
        </p:nvSpPr>
        <p:spPr>
          <a:xfrm>
            <a:off x="162674" y="3521467"/>
            <a:ext cx="11866651" cy="1938992"/>
          </a:xfrm>
          <a:prstGeom prst="rect">
            <a:avLst/>
          </a:prstGeom>
          <a:noFill/>
        </p:spPr>
        <p:txBody>
          <a:bodyPr wrap="square" rtlCol="0">
            <a:spAutoFit/>
          </a:bodyPr>
          <a:lstStyle/>
          <a:p>
            <a:pPr marL="285750" lvl="0" indent="-285750">
              <a:buFont typeface="Arial" panose="020B0604020202020204" pitchFamily="34" charset="0"/>
              <a:buChar char="•"/>
            </a:pPr>
            <a:r>
              <a:rPr lang="en-US" sz="2400" u="sng" dirty="0">
                <a:hlinkClick r:id="rId4"/>
              </a:rPr>
              <a:t>Website accessibility</a:t>
            </a:r>
            <a:r>
              <a:rPr lang="en-US" sz="2400" dirty="0"/>
              <a:t> is the practice of ensuring there are no barriers that prevent access to information and functionality of websites by people with disabilities. </a:t>
            </a:r>
          </a:p>
          <a:p>
            <a:pPr lvl="0"/>
            <a:r>
              <a:rPr lang="en-US" sz="2400" dirty="0"/>
              <a:t> </a:t>
            </a:r>
          </a:p>
          <a:p>
            <a:pPr marL="285750" lvl="0" indent="-285750">
              <a:buFont typeface="Arial" panose="020B0604020202020204" pitchFamily="34" charset="0"/>
              <a:buChar char="•"/>
            </a:pPr>
            <a:r>
              <a:rPr lang="en-US" sz="2400" dirty="0"/>
              <a:t>Examples of disabilities that affect the accessibility of websites include low vision, blindness, color blindness, deaf, hearing-impairment, down syndrome, hand tremors,  etc.</a:t>
            </a:r>
          </a:p>
        </p:txBody>
      </p:sp>
    </p:spTree>
    <p:extLst>
      <p:ext uri="{BB962C8B-B14F-4D97-AF65-F5344CB8AC3E}">
        <p14:creationId xmlns:p14="http://schemas.microsoft.com/office/powerpoint/2010/main" val="78119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D8C7-F47D-415B-A5AA-CBB7CC0072B6}"/>
              </a:ext>
            </a:extLst>
          </p:cNvPr>
          <p:cNvSpPr>
            <a:spLocks noGrp="1"/>
          </p:cNvSpPr>
          <p:nvPr>
            <p:ph type="title"/>
          </p:nvPr>
        </p:nvSpPr>
        <p:spPr/>
        <p:txBody>
          <a:bodyPr/>
          <a:lstStyle/>
          <a:p>
            <a:pPr algn="ctr"/>
            <a:r>
              <a:rPr lang="en-US" b="1" dirty="0">
                <a:solidFill>
                  <a:srgbClr val="7030A0"/>
                </a:solidFill>
              </a:rPr>
              <a:t>Why is accessibility important? </a:t>
            </a:r>
            <a:endParaRPr lang="en-US" dirty="0"/>
          </a:p>
        </p:txBody>
      </p:sp>
      <p:sp>
        <p:nvSpPr>
          <p:cNvPr id="3" name="Content Placeholder 2">
            <a:extLst>
              <a:ext uri="{FF2B5EF4-FFF2-40B4-BE49-F238E27FC236}">
                <a16:creationId xmlns:a16="http://schemas.microsoft.com/office/drawing/2014/main" id="{DD69A480-CC52-4958-9440-F4C28E045C79}"/>
              </a:ext>
            </a:extLst>
          </p:cNvPr>
          <p:cNvSpPr>
            <a:spLocks noGrp="1"/>
          </p:cNvSpPr>
          <p:nvPr>
            <p:ph idx="1"/>
          </p:nvPr>
        </p:nvSpPr>
        <p:spPr>
          <a:xfrm>
            <a:off x="838200" y="1739696"/>
            <a:ext cx="10915436" cy="3890541"/>
          </a:xfrm>
        </p:spPr>
        <p:txBody>
          <a:bodyPr>
            <a:noAutofit/>
          </a:bodyPr>
          <a:lstStyle/>
          <a:p>
            <a:r>
              <a:rPr lang="en-US" sz="2400" dirty="0"/>
              <a:t>It allows people with disabilities equal access to our information. For example, screen readers can read the information to a person who is visually impaired, closed-captioning is available to someone who is hearing impaired, etc.</a:t>
            </a:r>
          </a:p>
          <a:p>
            <a:pPr lvl="0"/>
            <a:r>
              <a:rPr lang="en-US" sz="2400" dirty="0"/>
              <a:t>In 2010, the U.S. Census Bureau released a report stating that 56.7 million people, or approximately 19%, of people are affected by some form disability.</a:t>
            </a:r>
          </a:p>
          <a:p>
            <a:pPr lvl="0"/>
            <a:r>
              <a:rPr lang="en-US" sz="2400" dirty="0"/>
              <a:t>ADA compliance helps those with disabilities and has some benefits for everyone else.</a:t>
            </a:r>
          </a:p>
          <a:p>
            <a:pPr lvl="0"/>
            <a:r>
              <a:rPr lang="en-US" sz="2400" dirty="0"/>
              <a:t>It helps with SEO (Search Engine Optimization).</a:t>
            </a:r>
          </a:p>
          <a:p>
            <a:pPr lvl="0"/>
            <a:r>
              <a:rPr lang="en-US" sz="2400" dirty="0"/>
              <a:t>Websites, social media and email are all forms of communication that should be accessible.  You can’t get around accessibility by emailing a non-compliant PDF.</a:t>
            </a:r>
          </a:p>
          <a:p>
            <a:pPr marL="0" indent="0">
              <a:buNone/>
            </a:pPr>
            <a:endParaRPr lang="en-US" sz="2400" dirty="0"/>
          </a:p>
          <a:p>
            <a:pPr marL="0" indent="0" algn="l">
              <a:buNone/>
            </a:pPr>
            <a:endParaRPr lang="en-US" sz="2400" dirty="0"/>
          </a:p>
        </p:txBody>
      </p:sp>
    </p:spTree>
    <p:extLst>
      <p:ext uri="{BB962C8B-B14F-4D97-AF65-F5344CB8AC3E}">
        <p14:creationId xmlns:p14="http://schemas.microsoft.com/office/powerpoint/2010/main" val="36560436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CD348-6B93-4A9E-980A-EE46A95C39E9}"/>
              </a:ext>
            </a:extLst>
          </p:cNvPr>
          <p:cNvSpPr>
            <a:spLocks noGrp="1"/>
          </p:cNvSpPr>
          <p:nvPr>
            <p:ph type="title"/>
          </p:nvPr>
        </p:nvSpPr>
        <p:spPr/>
        <p:txBody>
          <a:bodyPr/>
          <a:lstStyle/>
          <a:p>
            <a:pPr algn="ctr"/>
            <a:r>
              <a:rPr lang="en-US" b="1" dirty="0">
                <a:solidFill>
                  <a:srgbClr val="7030A0"/>
                </a:solidFill>
              </a:rPr>
              <a:t>Why is accessibility important? (Continued)</a:t>
            </a:r>
            <a:endParaRPr lang="en-US" dirty="0"/>
          </a:p>
        </p:txBody>
      </p:sp>
      <p:sp>
        <p:nvSpPr>
          <p:cNvPr id="3" name="Content Placeholder 2">
            <a:extLst>
              <a:ext uri="{FF2B5EF4-FFF2-40B4-BE49-F238E27FC236}">
                <a16:creationId xmlns:a16="http://schemas.microsoft.com/office/drawing/2014/main" id="{9FC1E25F-6A94-4C0B-BC9D-AF138593619E}"/>
              </a:ext>
            </a:extLst>
          </p:cNvPr>
          <p:cNvSpPr>
            <a:spLocks noGrp="1"/>
          </p:cNvSpPr>
          <p:nvPr>
            <p:ph idx="1"/>
          </p:nvPr>
        </p:nvSpPr>
        <p:spPr>
          <a:xfrm>
            <a:off x="267128" y="1825625"/>
            <a:ext cx="11609798" cy="3870982"/>
          </a:xfrm>
        </p:spPr>
        <p:txBody>
          <a:bodyPr>
            <a:noAutofit/>
          </a:bodyPr>
          <a:lstStyle/>
          <a:p>
            <a:pPr marL="457200" indent="-457200" algn="l">
              <a:buFont typeface="Arial" panose="020B0604020202020204" pitchFamily="34" charset="0"/>
              <a:buChar char="•"/>
            </a:pPr>
            <a:r>
              <a:rPr lang="en-US" sz="2400" dirty="0"/>
              <a:t>The number of federal website accessibility lawsuits has gone from 814 in 2017 to 2250 in 2018. Mark Shapiro, President of the Bureau of Internet Accessibility, said that he would not be surprised if the number of lawsuits filed in 2019 is 2.5 times higher than 2018.</a:t>
            </a:r>
          </a:p>
          <a:p>
            <a:pPr marL="457200" indent="-457200" algn="l">
              <a:buFont typeface="Arial" panose="020B0604020202020204" pitchFamily="34" charset="0"/>
              <a:buChar char="•"/>
            </a:pPr>
            <a:r>
              <a:rPr lang="en-US" sz="2400" dirty="0"/>
              <a:t>March 2014, the Department of Justice increased the maximum civil penalty for a first violation under Title III of the Americans with Disabilities Act of 1990 from $55,000 to $75,000.</a:t>
            </a:r>
          </a:p>
          <a:p>
            <a:pPr marL="457200" indent="-457200" algn="l">
              <a:buFont typeface="Arial" panose="020B0604020202020204" pitchFamily="34" charset="0"/>
              <a:buChar char="•"/>
            </a:pPr>
            <a:r>
              <a:rPr lang="en-US" sz="2400" dirty="0"/>
              <a:t>Not only is accessibility the law, but as responsible professionals, we should want everyone to have equal access to our information.</a:t>
            </a:r>
          </a:p>
          <a:p>
            <a:pPr marL="457200" indent="-457200"/>
            <a:r>
              <a:rPr lang="en-US" sz="2400" dirty="0"/>
              <a:t>Empathy is an important aspect to helping improve our approach to web accessibility. Empathy is the ability to perceive and understand how another person is feeling in certain situations. </a:t>
            </a:r>
          </a:p>
          <a:p>
            <a:pPr marL="457200" indent="-457200" algn="l">
              <a:buFont typeface="Arial" panose="020B0604020202020204" pitchFamily="34" charset="0"/>
              <a:buChar char="•"/>
            </a:pPr>
            <a:endParaRPr lang="en-US" sz="2400" dirty="0"/>
          </a:p>
          <a:p>
            <a:pPr marL="457200" indent="-457200" algn="l">
              <a:buFont typeface="Arial" panose="020B0604020202020204" pitchFamily="34" charset="0"/>
              <a:buChar char="•"/>
            </a:pPr>
            <a:endParaRPr lang="en-US" sz="2400" dirty="0"/>
          </a:p>
          <a:p>
            <a:pPr marL="457200" indent="-457200" algn="l">
              <a:buFont typeface="Arial" panose="020B0604020202020204" pitchFamily="34" charset="0"/>
              <a:buChar char="•"/>
            </a:pPr>
            <a:endParaRPr lang="en-US" sz="2400" dirty="0"/>
          </a:p>
          <a:p>
            <a:endParaRPr lang="en-US" sz="2400" dirty="0"/>
          </a:p>
        </p:txBody>
      </p:sp>
    </p:spTree>
    <p:extLst>
      <p:ext uri="{BB962C8B-B14F-4D97-AF65-F5344CB8AC3E}">
        <p14:creationId xmlns:p14="http://schemas.microsoft.com/office/powerpoint/2010/main" val="1516026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100F9-692C-41FE-BD77-E3D351DD7C03}"/>
              </a:ext>
            </a:extLst>
          </p:cNvPr>
          <p:cNvSpPr>
            <a:spLocks noGrp="1"/>
          </p:cNvSpPr>
          <p:nvPr>
            <p:ph type="title"/>
          </p:nvPr>
        </p:nvSpPr>
        <p:spPr>
          <a:xfrm>
            <a:off x="838200" y="626724"/>
            <a:ext cx="10515600" cy="1300270"/>
          </a:xfrm>
        </p:spPr>
        <p:txBody>
          <a:bodyPr/>
          <a:lstStyle/>
          <a:p>
            <a:pPr algn="ctr"/>
            <a:r>
              <a:rPr lang="en-US" b="1" dirty="0">
                <a:solidFill>
                  <a:srgbClr val="7030A0"/>
                </a:solidFill>
              </a:rPr>
              <a:t>Example of why is accessibility important? </a:t>
            </a:r>
            <a:endParaRPr lang="en-US" dirty="0"/>
          </a:p>
        </p:txBody>
      </p:sp>
      <p:sp>
        <p:nvSpPr>
          <p:cNvPr id="3" name="Content Placeholder 2">
            <a:extLst>
              <a:ext uri="{FF2B5EF4-FFF2-40B4-BE49-F238E27FC236}">
                <a16:creationId xmlns:a16="http://schemas.microsoft.com/office/drawing/2014/main" id="{FCA09CB7-030C-44F5-BC80-08DB85266B25}"/>
              </a:ext>
            </a:extLst>
          </p:cNvPr>
          <p:cNvSpPr>
            <a:spLocks noGrp="1"/>
          </p:cNvSpPr>
          <p:nvPr>
            <p:ph idx="1"/>
          </p:nvPr>
        </p:nvSpPr>
        <p:spPr>
          <a:xfrm>
            <a:off x="838200" y="2123576"/>
            <a:ext cx="10515600" cy="2623085"/>
          </a:xfrm>
        </p:spPr>
        <p:txBody>
          <a:bodyPr/>
          <a:lstStyle/>
          <a:p>
            <a:endParaRPr lang="en-US" dirty="0"/>
          </a:p>
          <a:p>
            <a:r>
              <a:rPr lang="en-US" dirty="0">
                <a:hlinkClick r:id="rId2"/>
              </a:rPr>
              <a:t>Screen Reader Demo for Digital Accessibility</a:t>
            </a:r>
            <a:r>
              <a:rPr lang="en-US" dirty="0"/>
              <a:t> by UCSF Documents &amp; Media Photography.</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726815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2A790-6F34-47A9-B244-F4D613811162}"/>
              </a:ext>
            </a:extLst>
          </p:cNvPr>
          <p:cNvSpPr>
            <a:spLocks noGrp="1"/>
          </p:cNvSpPr>
          <p:nvPr>
            <p:ph type="ctrTitle"/>
          </p:nvPr>
        </p:nvSpPr>
        <p:spPr/>
        <p:txBody>
          <a:bodyPr/>
          <a:lstStyle/>
          <a:p>
            <a:r>
              <a:rPr lang="en-US" b="1" dirty="0">
                <a:solidFill>
                  <a:srgbClr val="7030A0"/>
                </a:solidFill>
              </a:rPr>
              <a:t>Creating Accessible Web Content</a:t>
            </a:r>
            <a:endParaRPr lang="en-US" dirty="0"/>
          </a:p>
        </p:txBody>
      </p:sp>
      <p:sp>
        <p:nvSpPr>
          <p:cNvPr id="3" name="Subtitle 2">
            <a:extLst>
              <a:ext uri="{FF2B5EF4-FFF2-40B4-BE49-F238E27FC236}">
                <a16:creationId xmlns:a16="http://schemas.microsoft.com/office/drawing/2014/main" id="{0A6A1371-5BF7-4D3C-86C8-24EA3C377AC0}"/>
              </a:ext>
            </a:extLst>
          </p:cNvPr>
          <p:cNvSpPr>
            <a:spLocks noGrp="1"/>
          </p:cNvSpPr>
          <p:nvPr>
            <p:ph type="subTitle" idx="1"/>
          </p:nvPr>
        </p:nvSpPr>
        <p:spPr>
          <a:xfrm>
            <a:off x="452063" y="3402344"/>
            <a:ext cx="11322121" cy="1655762"/>
          </a:xfrm>
        </p:spPr>
        <p:txBody>
          <a:bodyPr/>
          <a:lstStyle/>
          <a:p>
            <a:endParaRPr lang="en-US" dirty="0"/>
          </a:p>
        </p:txBody>
      </p:sp>
    </p:spTree>
    <p:extLst>
      <p:ext uri="{BB962C8B-B14F-4D97-AF65-F5344CB8AC3E}">
        <p14:creationId xmlns:p14="http://schemas.microsoft.com/office/powerpoint/2010/main" val="42345194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B2D7D-172C-4577-BCBF-6B659F4BAAC4}"/>
              </a:ext>
            </a:extLst>
          </p:cNvPr>
          <p:cNvSpPr>
            <a:spLocks noGrp="1"/>
          </p:cNvSpPr>
          <p:nvPr>
            <p:ph type="title"/>
          </p:nvPr>
        </p:nvSpPr>
        <p:spPr/>
        <p:txBody>
          <a:bodyPr/>
          <a:lstStyle/>
          <a:p>
            <a:pPr algn="ctr"/>
            <a:r>
              <a:rPr lang="en-US" b="1" dirty="0">
                <a:solidFill>
                  <a:schemeClr val="accent6">
                    <a:lumMod val="75000"/>
                  </a:schemeClr>
                </a:solidFill>
              </a:rPr>
              <a:t>Myth #2:</a:t>
            </a:r>
          </a:p>
        </p:txBody>
      </p:sp>
      <p:sp>
        <p:nvSpPr>
          <p:cNvPr id="3" name="Content Placeholder 2">
            <a:extLst>
              <a:ext uri="{FF2B5EF4-FFF2-40B4-BE49-F238E27FC236}">
                <a16:creationId xmlns:a16="http://schemas.microsoft.com/office/drawing/2014/main" id="{296B9403-9D5C-4B1D-A2E4-227CE2AB57A3}"/>
              </a:ext>
            </a:extLst>
          </p:cNvPr>
          <p:cNvSpPr>
            <a:spLocks noGrp="1"/>
          </p:cNvSpPr>
          <p:nvPr>
            <p:ph idx="1"/>
          </p:nvPr>
        </p:nvSpPr>
        <p:spPr>
          <a:xfrm>
            <a:off x="838200" y="1825625"/>
            <a:ext cx="10515600" cy="4207427"/>
          </a:xfrm>
        </p:spPr>
        <p:txBody>
          <a:bodyPr>
            <a:normAutofit/>
          </a:bodyPr>
          <a:lstStyle/>
          <a:p>
            <a:pPr marL="0" indent="0" algn="ctr">
              <a:buNone/>
            </a:pPr>
            <a:r>
              <a:rPr lang="en-US" dirty="0"/>
              <a:t>Accessibility issues are so unfathomable only an expert can fix them.</a:t>
            </a:r>
          </a:p>
          <a:p>
            <a:pPr marL="0" indent="0" algn="ctr">
              <a:buNone/>
            </a:pPr>
            <a:endParaRPr lang="en-US" dirty="0"/>
          </a:p>
          <a:p>
            <a:pPr marL="0" indent="0" algn="ctr">
              <a:buNone/>
            </a:pPr>
            <a:r>
              <a:rPr lang="en-US" b="1" dirty="0">
                <a:solidFill>
                  <a:schemeClr val="accent6">
                    <a:lumMod val="75000"/>
                  </a:schemeClr>
                </a:solidFill>
              </a:rPr>
              <a:t>Truth: </a:t>
            </a:r>
          </a:p>
          <a:p>
            <a:pPr marL="0" indent="0" algn="ctr">
              <a:buNone/>
            </a:pPr>
            <a:r>
              <a:rPr lang="en-US" dirty="0"/>
              <a:t>Most accessibility fixes are simple to understand and implement once the content creator is aware of the tools and techniques. </a:t>
            </a:r>
          </a:p>
          <a:p>
            <a:pPr marL="0" indent="0" algn="ctr">
              <a:buNone/>
            </a:pPr>
            <a:r>
              <a:rPr lang="en-US" dirty="0"/>
              <a:t>There are many free online resources for anyone to use to learn what to do with their Word, PowerPoint, Excel, InDesign, etc. documents.</a:t>
            </a:r>
          </a:p>
        </p:txBody>
      </p:sp>
    </p:spTree>
    <p:extLst>
      <p:ext uri="{BB962C8B-B14F-4D97-AF65-F5344CB8AC3E}">
        <p14:creationId xmlns:p14="http://schemas.microsoft.com/office/powerpoint/2010/main" val="33626140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16506-E315-41E6-BA64-A6E1BF83CEF8}"/>
              </a:ext>
            </a:extLst>
          </p:cNvPr>
          <p:cNvSpPr>
            <a:spLocks noGrp="1"/>
          </p:cNvSpPr>
          <p:nvPr>
            <p:ph type="title"/>
          </p:nvPr>
        </p:nvSpPr>
        <p:spPr>
          <a:xfrm>
            <a:off x="838200" y="365125"/>
            <a:ext cx="10515600" cy="1674690"/>
          </a:xfrm>
        </p:spPr>
        <p:txBody>
          <a:bodyPr>
            <a:normAutofit fontScale="90000"/>
          </a:bodyPr>
          <a:lstStyle/>
          <a:p>
            <a:pPr algn="ctr"/>
            <a:br>
              <a:rPr lang="en-US" b="1" dirty="0">
                <a:solidFill>
                  <a:srgbClr val="7030A0"/>
                </a:solidFill>
              </a:rPr>
            </a:br>
            <a:r>
              <a:rPr lang="en-US" sz="4900" b="1" dirty="0">
                <a:solidFill>
                  <a:srgbClr val="7030A0"/>
                </a:solidFill>
              </a:rPr>
              <a:t>Main components of web pages </a:t>
            </a:r>
            <a:br>
              <a:rPr lang="en-US" sz="4900" b="1" dirty="0">
                <a:solidFill>
                  <a:srgbClr val="7030A0"/>
                </a:solidFill>
              </a:rPr>
            </a:br>
            <a:r>
              <a:rPr lang="en-US" sz="4900" b="1" dirty="0">
                <a:solidFill>
                  <a:srgbClr val="7030A0"/>
                </a:solidFill>
              </a:rPr>
              <a:t>and how to make them accessible</a:t>
            </a:r>
            <a:endParaRPr lang="en-US" sz="4900" dirty="0"/>
          </a:p>
        </p:txBody>
      </p:sp>
      <p:sp>
        <p:nvSpPr>
          <p:cNvPr id="3" name="Content Placeholder 2">
            <a:extLst>
              <a:ext uri="{FF2B5EF4-FFF2-40B4-BE49-F238E27FC236}">
                <a16:creationId xmlns:a16="http://schemas.microsoft.com/office/drawing/2014/main" id="{E92C8A64-CC4F-4705-8BE1-83D5D7F229C9}"/>
              </a:ext>
            </a:extLst>
          </p:cNvPr>
          <p:cNvSpPr>
            <a:spLocks noGrp="1"/>
          </p:cNvSpPr>
          <p:nvPr>
            <p:ph idx="1"/>
          </p:nvPr>
        </p:nvSpPr>
        <p:spPr>
          <a:xfrm>
            <a:off x="1530849" y="2154398"/>
            <a:ext cx="8909802" cy="3870982"/>
          </a:xfrm>
        </p:spPr>
        <p:txBody>
          <a:bodyPr/>
          <a:lstStyle/>
          <a:p>
            <a:pPr marL="457200" lvl="0" indent="-457200" algn="l">
              <a:buFont typeface="Arial" panose="020B0604020202020204" pitchFamily="34" charset="0"/>
              <a:buChar char="•"/>
            </a:pPr>
            <a:endParaRPr lang="en-US" dirty="0"/>
          </a:p>
          <a:p>
            <a:pPr marL="457200" lvl="0" indent="-457200" algn="l">
              <a:buFont typeface="Arial" panose="020B0604020202020204" pitchFamily="34" charset="0"/>
              <a:buChar char="•"/>
            </a:pPr>
            <a:r>
              <a:rPr lang="en-US" dirty="0"/>
              <a:t>Content or the main body text</a:t>
            </a:r>
          </a:p>
          <a:p>
            <a:pPr marL="457200" lvl="0" indent="-457200" algn="l">
              <a:buFont typeface="Arial" panose="020B0604020202020204" pitchFamily="34" charset="0"/>
              <a:buChar char="•"/>
            </a:pPr>
            <a:r>
              <a:rPr lang="en-US" dirty="0"/>
              <a:t>Documents</a:t>
            </a:r>
          </a:p>
          <a:p>
            <a:pPr marL="457200" lvl="0" indent="-457200" algn="l">
              <a:buFont typeface="Arial" panose="020B0604020202020204" pitchFamily="34" charset="0"/>
              <a:buChar char="•"/>
            </a:pPr>
            <a:r>
              <a:rPr lang="en-US" dirty="0"/>
              <a:t>Images</a:t>
            </a:r>
          </a:p>
          <a:p>
            <a:pPr marL="457200" lvl="0" indent="-457200" algn="l">
              <a:buFont typeface="Arial" panose="020B0604020202020204" pitchFamily="34" charset="0"/>
              <a:buChar char="•"/>
            </a:pPr>
            <a:r>
              <a:rPr lang="en-US" dirty="0"/>
              <a:t>Videos</a:t>
            </a:r>
          </a:p>
          <a:p>
            <a:endParaRPr lang="en-US" dirty="0"/>
          </a:p>
        </p:txBody>
      </p:sp>
    </p:spTree>
    <p:extLst>
      <p:ext uri="{BB962C8B-B14F-4D97-AF65-F5344CB8AC3E}">
        <p14:creationId xmlns:p14="http://schemas.microsoft.com/office/powerpoint/2010/main" val="23646409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8F8FB-6238-42EF-B3E7-BBCF863FD972}"/>
              </a:ext>
            </a:extLst>
          </p:cNvPr>
          <p:cNvSpPr>
            <a:spLocks noGrp="1"/>
          </p:cNvSpPr>
          <p:nvPr>
            <p:ph type="title"/>
          </p:nvPr>
        </p:nvSpPr>
        <p:spPr/>
        <p:txBody>
          <a:bodyPr/>
          <a:lstStyle/>
          <a:p>
            <a:pPr algn="ctr"/>
            <a:r>
              <a:rPr lang="en-US" b="1" dirty="0">
                <a:solidFill>
                  <a:srgbClr val="7030A0"/>
                </a:solidFill>
                <a:ea typeface="Times New Roman" panose="02020603050405020304" pitchFamily="18" charset="0"/>
                <a:cs typeface="Times New Roman" panose="02020603050405020304" pitchFamily="18" charset="0"/>
              </a:rPr>
              <a:t>Content or the main body text</a:t>
            </a:r>
            <a:endParaRPr lang="en-US" dirty="0"/>
          </a:p>
        </p:txBody>
      </p:sp>
      <p:sp>
        <p:nvSpPr>
          <p:cNvPr id="3" name="Content Placeholder 2">
            <a:extLst>
              <a:ext uri="{FF2B5EF4-FFF2-40B4-BE49-F238E27FC236}">
                <a16:creationId xmlns:a16="http://schemas.microsoft.com/office/drawing/2014/main" id="{2F81F0B4-6113-464A-A302-AD354B8EAEA6}"/>
              </a:ext>
            </a:extLst>
          </p:cNvPr>
          <p:cNvSpPr>
            <a:spLocks noGrp="1"/>
          </p:cNvSpPr>
          <p:nvPr>
            <p:ph idx="1"/>
          </p:nvPr>
        </p:nvSpPr>
        <p:spPr>
          <a:xfrm>
            <a:off x="1787703" y="1885897"/>
            <a:ext cx="7469313" cy="4005919"/>
          </a:xfrm>
        </p:spPr>
        <p:txBody>
          <a:bodyPr>
            <a:normAutofit/>
          </a:bodyPr>
          <a:lstStyle/>
          <a:p>
            <a:pPr marL="457200" indent="-457200" algn="l">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Headings </a:t>
            </a:r>
          </a:p>
          <a:p>
            <a:pPr marL="457200" indent="-457200" algn="l">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All Caps</a:t>
            </a:r>
          </a:p>
          <a:p>
            <a:pPr marL="457200" indent="-457200" algn="l">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Underlining</a:t>
            </a:r>
          </a:p>
          <a:p>
            <a:pPr marL="457200" indent="-457200" algn="l">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Links</a:t>
            </a:r>
          </a:p>
          <a:p>
            <a:pPr marL="457200" indent="-457200" algn="l">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Lists</a:t>
            </a:r>
          </a:p>
          <a:p>
            <a:pPr marL="457200" indent="-457200" algn="l">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Tables</a:t>
            </a:r>
          </a:p>
          <a:p>
            <a:pPr marL="457200" indent="-457200" algn="l">
              <a:buFont typeface="Arial" panose="020B0604020202020204" pitchFamily="34" charset="0"/>
              <a:buChar char="•"/>
            </a:pPr>
            <a:endParaRPr lang="en-US" dirty="0">
              <a:latin typeface="Times New Roman" panose="02020603050405020304" pitchFamily="18" charset="0"/>
              <a:ea typeface="Times New Roman" panose="02020603050405020304" pitchFamily="18" charset="0"/>
            </a:endParaRPr>
          </a:p>
          <a:p>
            <a:pPr marL="457200" indent="-457200" algn="l">
              <a:buFont typeface="Arial" panose="020B0604020202020204" pitchFamily="34" charset="0"/>
              <a:buChar char="•"/>
            </a:pPr>
            <a:endParaRPr lang="en-US" dirty="0">
              <a:latin typeface="Times New Roman" panose="02020603050405020304" pitchFamily="18" charset="0"/>
              <a:ea typeface="Times New Roman" panose="02020603050405020304" pitchFamily="18" charset="0"/>
            </a:endParaRPr>
          </a:p>
          <a:p>
            <a:pPr marL="457200" indent="-457200" algn="l">
              <a:buFont typeface="Arial" panose="020B0604020202020204" pitchFamily="34" charset="0"/>
              <a:buChar char="•"/>
            </a:pPr>
            <a:endParaRPr lang="en-US" dirty="0"/>
          </a:p>
        </p:txBody>
      </p:sp>
    </p:spTree>
    <p:extLst>
      <p:ext uri="{BB962C8B-B14F-4D97-AF65-F5344CB8AC3E}">
        <p14:creationId xmlns:p14="http://schemas.microsoft.com/office/powerpoint/2010/main" val="17077068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4478-A35F-485B-81EE-950B2A4D7075}"/>
              </a:ext>
            </a:extLst>
          </p:cNvPr>
          <p:cNvSpPr>
            <a:spLocks noGrp="1"/>
          </p:cNvSpPr>
          <p:nvPr>
            <p:ph type="title"/>
          </p:nvPr>
        </p:nvSpPr>
        <p:spPr/>
        <p:txBody>
          <a:bodyPr/>
          <a:lstStyle/>
          <a:p>
            <a:pPr algn="ctr"/>
            <a:r>
              <a:rPr lang="en-US" b="1" dirty="0">
                <a:solidFill>
                  <a:srgbClr val="7030A0"/>
                </a:solidFill>
                <a:latin typeface="Times New Roman" panose="02020603050405020304" pitchFamily="18" charset="0"/>
                <a:ea typeface="Times New Roman" panose="02020603050405020304" pitchFamily="18" charset="0"/>
              </a:rPr>
              <a:t>Headings</a:t>
            </a:r>
            <a:endParaRPr lang="en-US" dirty="0"/>
          </a:p>
        </p:txBody>
      </p:sp>
      <p:sp>
        <p:nvSpPr>
          <p:cNvPr id="3" name="Content Placeholder 2">
            <a:extLst>
              <a:ext uri="{FF2B5EF4-FFF2-40B4-BE49-F238E27FC236}">
                <a16:creationId xmlns:a16="http://schemas.microsoft.com/office/drawing/2014/main" id="{9F4D4F9E-E4F9-4F0F-BEB7-0DE373EC2543}"/>
              </a:ext>
            </a:extLst>
          </p:cNvPr>
          <p:cNvSpPr>
            <a:spLocks noGrp="1"/>
          </p:cNvSpPr>
          <p:nvPr>
            <p:ph idx="1"/>
          </p:nvPr>
        </p:nvSpPr>
        <p:spPr/>
        <p:txBody>
          <a:bodyPr>
            <a:normAutofit/>
          </a:bodyPr>
          <a:lstStyle/>
          <a:p>
            <a:pPr marL="457200" indent="-457200" algn="l">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Add structure and a reading order to web pages</a:t>
            </a:r>
            <a:br>
              <a:rPr lang="en-US" dirty="0">
                <a:latin typeface="Times New Roman" panose="02020603050405020304" pitchFamily="18" charset="0"/>
                <a:ea typeface="Calibri" panose="020F0502020204030204" pitchFamily="34" charset="0"/>
                <a:cs typeface="Times New Roman" panose="02020603050405020304" pitchFamily="18" charset="0"/>
              </a:rPr>
            </a:b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l">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One H1 heading or main title on each page</a:t>
            </a:r>
            <a:br>
              <a:rPr lang="en-US" dirty="0">
                <a:latin typeface="Times New Roman" panose="02020603050405020304" pitchFamily="18" charset="0"/>
                <a:ea typeface="Calibri" panose="020F0502020204030204" pitchFamily="34" charset="0"/>
                <a:cs typeface="Times New Roman" panose="02020603050405020304" pitchFamily="18" charset="0"/>
              </a:rPr>
            </a:b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l">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H2 Subheadings (subtitles) are below H1</a:t>
            </a:r>
            <a:br>
              <a:rPr lang="en-US" dirty="0">
                <a:latin typeface="Times New Roman" panose="02020603050405020304" pitchFamily="18" charset="0"/>
                <a:ea typeface="Calibri" panose="020F0502020204030204" pitchFamily="34" charset="0"/>
                <a:cs typeface="Times New Roman" panose="02020603050405020304" pitchFamily="18" charset="0"/>
              </a:rPr>
            </a:b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l">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H3 Subheadings are below H2 and so on.</a:t>
            </a:r>
            <a:br>
              <a:rPr lang="en-US" dirty="0">
                <a:latin typeface="Times New Roman" panose="02020603050405020304" pitchFamily="18" charset="0"/>
                <a:ea typeface="Calibri" panose="020F0502020204030204" pitchFamily="34" charset="0"/>
                <a:cs typeface="Times New Roman" panose="02020603050405020304" pitchFamily="18" charset="0"/>
              </a:rPr>
            </a:br>
            <a:endParaRPr lang="en-US"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70080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1CDED-0255-45C8-AD7E-D3FF755A2DF2}"/>
              </a:ext>
            </a:extLst>
          </p:cNvPr>
          <p:cNvSpPr>
            <a:spLocks noGrp="1"/>
          </p:cNvSpPr>
          <p:nvPr>
            <p:ph type="title"/>
          </p:nvPr>
        </p:nvSpPr>
        <p:spPr>
          <a:xfrm>
            <a:off x="838200" y="611309"/>
            <a:ext cx="10515600" cy="1325563"/>
          </a:xfrm>
        </p:spPr>
        <p:txBody>
          <a:bodyPr/>
          <a:lstStyle/>
          <a:p>
            <a:pPr algn="ctr"/>
            <a:r>
              <a:rPr lang="en-US" b="1" dirty="0">
                <a:solidFill>
                  <a:srgbClr val="7030A0"/>
                </a:solidFill>
              </a:rPr>
              <a:t>Example of H1, H2 and H3 Headings</a:t>
            </a:r>
            <a:endParaRPr lang="en-US" dirty="0"/>
          </a:p>
        </p:txBody>
      </p:sp>
      <p:pic>
        <p:nvPicPr>
          <p:cNvPr id="5" name="Content Placeholder 4" descr="Example of H1, H2 and H3 Headings. H1 is the main title. H2 subtitles are below H1 and H3 subtitles are below H2.">
            <a:extLst>
              <a:ext uri="{FF2B5EF4-FFF2-40B4-BE49-F238E27FC236}">
                <a16:creationId xmlns:a16="http://schemas.microsoft.com/office/drawing/2014/main" id="{C49E52DB-F23C-435F-8321-0562767482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1" y="1825626"/>
            <a:ext cx="8229600" cy="3491580"/>
          </a:xfrm>
        </p:spPr>
      </p:pic>
    </p:spTree>
    <p:extLst>
      <p:ext uri="{BB962C8B-B14F-4D97-AF65-F5344CB8AC3E}">
        <p14:creationId xmlns:p14="http://schemas.microsoft.com/office/powerpoint/2010/main" val="11622687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154FB-5151-42B1-8B60-CDFA3E06764C}"/>
              </a:ext>
            </a:extLst>
          </p:cNvPr>
          <p:cNvSpPr>
            <a:spLocks noGrp="1"/>
          </p:cNvSpPr>
          <p:nvPr>
            <p:ph type="title"/>
          </p:nvPr>
        </p:nvSpPr>
        <p:spPr>
          <a:xfrm>
            <a:off x="838200" y="500062"/>
            <a:ext cx="10515600" cy="1325563"/>
          </a:xfrm>
        </p:spPr>
        <p:txBody>
          <a:bodyPr/>
          <a:lstStyle/>
          <a:p>
            <a:pPr algn="ctr"/>
            <a:r>
              <a:rPr lang="en-US" b="1" dirty="0">
                <a:solidFill>
                  <a:srgbClr val="7030A0"/>
                </a:solidFill>
                <a:ea typeface="Times New Roman" panose="02020603050405020304" pitchFamily="18" charset="0"/>
              </a:rPr>
              <a:t>Avoid All Caps</a:t>
            </a:r>
            <a:endParaRPr lang="en-US" b="1" dirty="0"/>
          </a:p>
        </p:txBody>
      </p:sp>
      <p:sp>
        <p:nvSpPr>
          <p:cNvPr id="3" name="Content Placeholder 2">
            <a:extLst>
              <a:ext uri="{FF2B5EF4-FFF2-40B4-BE49-F238E27FC236}">
                <a16:creationId xmlns:a16="http://schemas.microsoft.com/office/drawing/2014/main" id="{34137691-77B8-42F4-8A52-737C48AA7207}"/>
              </a:ext>
            </a:extLst>
          </p:cNvPr>
          <p:cNvSpPr>
            <a:spLocks noGrp="1"/>
          </p:cNvSpPr>
          <p:nvPr>
            <p:ph idx="1"/>
          </p:nvPr>
        </p:nvSpPr>
        <p:spPr/>
        <p:txBody>
          <a:bodyPr/>
          <a:lstStyle/>
          <a:p>
            <a:pPr marL="457200" indent="-457200" algn="l">
              <a:buFont typeface="Arial" panose="020B0604020202020204" pitchFamily="34" charset="0"/>
              <a:buChar char="•"/>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l">
              <a:buFont typeface="Arial" panose="020B0604020202020204" pitchFamily="34" charset="0"/>
              <a:buChar char="•"/>
            </a:pPr>
            <a:r>
              <a:rPr lang="en-US" dirty="0">
                <a:ea typeface="Calibri" panose="020F0502020204030204" pitchFamily="34" charset="0"/>
                <a:cs typeface="Times New Roman" panose="02020603050405020304" pitchFamily="18" charset="0"/>
              </a:rPr>
              <a:t>Avoid using all caps unless it’s an acronym.</a:t>
            </a:r>
            <a:endParaRPr lang="en-US" strike="sngStrike" dirty="0">
              <a:ea typeface="Calibri" panose="020F0502020204030204" pitchFamily="34" charset="0"/>
              <a:cs typeface="Times New Roman" panose="02020603050405020304" pitchFamily="18" charset="0"/>
            </a:endParaRPr>
          </a:p>
          <a:p>
            <a:pPr marL="914400" lvl="2" indent="0">
              <a:buNone/>
            </a:pPr>
            <a:r>
              <a:rPr lang="en-US" strike="sngStrike" dirty="0">
                <a:ea typeface="Calibri" panose="020F0502020204030204" pitchFamily="34" charset="0"/>
                <a:cs typeface="Times New Roman" panose="02020603050405020304" pitchFamily="18" charset="0"/>
              </a:rPr>
              <a:t>IMPORTANT </a:t>
            </a:r>
            <a:r>
              <a:rPr lang="en-US" dirty="0">
                <a:ea typeface="Calibri" panose="020F0502020204030204" pitchFamily="34" charset="0"/>
                <a:cs typeface="Times New Roman" panose="02020603050405020304" pitchFamily="18" charset="0"/>
              </a:rPr>
              <a:t> or </a:t>
            </a:r>
            <a:r>
              <a:rPr lang="en-US" strike="sngStrike" dirty="0">
                <a:ea typeface="Calibri" panose="020F0502020204030204" pitchFamily="34" charset="0"/>
                <a:cs typeface="Times New Roman" panose="02020603050405020304" pitchFamily="18" charset="0"/>
              </a:rPr>
              <a:t> LEARN MORE</a:t>
            </a:r>
          </a:p>
          <a:p>
            <a:pPr marL="0" indent="0" algn="l">
              <a:buNone/>
            </a:pPr>
            <a:endParaRPr lang="en-US" strike="sngStrike" dirty="0">
              <a:ea typeface="Calibri" panose="020F0502020204030204" pitchFamily="34" charset="0"/>
              <a:cs typeface="Times New Roman" panose="02020603050405020304" pitchFamily="18" charset="0"/>
            </a:endParaRPr>
          </a:p>
          <a:p>
            <a:pPr marL="457200" indent="-457200" algn="l">
              <a:buFont typeface="Arial" panose="020B0604020202020204" pitchFamily="34" charset="0"/>
              <a:buChar char="•"/>
            </a:pPr>
            <a:r>
              <a:rPr lang="en-US" dirty="0"/>
              <a:t>Draw attention to your text by using bold, italics or both.</a:t>
            </a:r>
          </a:p>
          <a:p>
            <a:pPr marL="457200" indent="-457200" algn="l">
              <a:buFont typeface="Arial" panose="020B0604020202020204" pitchFamily="34" charset="0"/>
              <a:buChar char="•"/>
            </a:pPr>
            <a:endParaRPr lang="en-US" dirty="0"/>
          </a:p>
        </p:txBody>
      </p:sp>
    </p:spTree>
    <p:extLst>
      <p:ext uri="{BB962C8B-B14F-4D97-AF65-F5344CB8AC3E}">
        <p14:creationId xmlns:p14="http://schemas.microsoft.com/office/powerpoint/2010/main" val="20536927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74F27-FA4A-498D-9462-838E3820E5E4}"/>
              </a:ext>
            </a:extLst>
          </p:cNvPr>
          <p:cNvSpPr>
            <a:spLocks noGrp="1"/>
          </p:cNvSpPr>
          <p:nvPr>
            <p:ph type="title"/>
          </p:nvPr>
        </p:nvSpPr>
        <p:spPr/>
        <p:txBody>
          <a:bodyPr/>
          <a:lstStyle/>
          <a:p>
            <a:pPr algn="ctr"/>
            <a:r>
              <a:rPr lang="en-US" b="1" dirty="0">
                <a:solidFill>
                  <a:srgbClr val="7030A0"/>
                </a:solidFill>
                <a:ea typeface="Times New Roman" panose="02020603050405020304" pitchFamily="18" charset="0"/>
              </a:rPr>
              <a:t>Avoid Underlining</a:t>
            </a:r>
            <a:endParaRPr lang="en-US" dirty="0"/>
          </a:p>
        </p:txBody>
      </p:sp>
      <p:sp>
        <p:nvSpPr>
          <p:cNvPr id="3" name="Content Placeholder 2">
            <a:extLst>
              <a:ext uri="{FF2B5EF4-FFF2-40B4-BE49-F238E27FC236}">
                <a16:creationId xmlns:a16="http://schemas.microsoft.com/office/drawing/2014/main" id="{E9E513AE-F183-43D2-A7F4-A53F5DB67DDE}"/>
              </a:ext>
            </a:extLst>
          </p:cNvPr>
          <p:cNvSpPr>
            <a:spLocks noGrp="1"/>
          </p:cNvSpPr>
          <p:nvPr>
            <p:ph idx="1"/>
          </p:nvPr>
        </p:nvSpPr>
        <p:spPr/>
        <p:txBody>
          <a:bodyPr/>
          <a:lstStyle/>
          <a:p>
            <a:pPr marL="457200" indent="-457200"/>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r>
              <a:rPr lang="en-US" dirty="0">
                <a:latin typeface="Times New Roman" panose="02020603050405020304" pitchFamily="18" charset="0"/>
                <a:ea typeface="Calibri" panose="020F0502020204030204" pitchFamily="34" charset="0"/>
                <a:cs typeface="Times New Roman" panose="02020603050405020304" pitchFamily="18" charset="0"/>
              </a:rPr>
              <a:t>Avoid underlining words on web pages. </a:t>
            </a:r>
          </a:p>
          <a:p>
            <a:pPr marL="914400" lvl="2" indent="0">
              <a:buNone/>
            </a:pPr>
            <a:r>
              <a:rPr lang="en-US" u="sng" dirty="0">
                <a:latin typeface="Times New Roman" panose="02020603050405020304" pitchFamily="18" charset="0"/>
                <a:ea typeface="Calibri" panose="020F0502020204030204" pitchFamily="34" charset="0"/>
                <a:cs typeface="Times New Roman" panose="02020603050405020304" pitchFamily="18" charset="0"/>
              </a:rPr>
              <a:t>Don’t underline words.</a:t>
            </a:r>
          </a:p>
          <a:p>
            <a:pPr marL="914400" lvl="2" indent="0">
              <a:buNone/>
            </a:pPr>
            <a:r>
              <a:rPr lang="en-US" dirty="0">
                <a:latin typeface="Times New Roman" panose="02020603050405020304" pitchFamily="18" charset="0"/>
                <a:ea typeface="Calibri" panose="020F0502020204030204" pitchFamily="34" charset="0"/>
                <a:cs typeface="Times New Roman" panose="02020603050405020304" pitchFamily="18" charset="0"/>
                <a:hlinkClick r:id="rId2"/>
              </a:rPr>
              <a:t>Text that is linked to a web page is underlined by default.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a:p>
            <a:r>
              <a:rPr lang="en-US" dirty="0"/>
              <a:t>Once again, draw attention to your text by using bold, italics or both.</a:t>
            </a:r>
          </a:p>
          <a:p>
            <a:endParaRPr lang="en-US" dirty="0"/>
          </a:p>
        </p:txBody>
      </p:sp>
    </p:spTree>
    <p:extLst>
      <p:ext uri="{BB962C8B-B14F-4D97-AF65-F5344CB8AC3E}">
        <p14:creationId xmlns:p14="http://schemas.microsoft.com/office/powerpoint/2010/main" val="14143363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8718-3BAD-43B4-8268-A7864DF42348}"/>
              </a:ext>
            </a:extLst>
          </p:cNvPr>
          <p:cNvSpPr>
            <a:spLocks noGrp="1"/>
          </p:cNvSpPr>
          <p:nvPr>
            <p:ph type="title"/>
          </p:nvPr>
        </p:nvSpPr>
        <p:spPr>
          <a:xfrm>
            <a:off x="838200" y="572110"/>
            <a:ext cx="10515600" cy="1325563"/>
          </a:xfrm>
        </p:spPr>
        <p:txBody>
          <a:bodyPr/>
          <a:lstStyle/>
          <a:p>
            <a:pPr algn="ctr"/>
            <a:r>
              <a:rPr lang="en-US" b="1" dirty="0">
                <a:solidFill>
                  <a:srgbClr val="7030A0"/>
                </a:solidFill>
              </a:rPr>
              <a:t>Links</a:t>
            </a:r>
            <a:endParaRPr lang="en-US" dirty="0"/>
          </a:p>
        </p:txBody>
      </p:sp>
      <p:sp>
        <p:nvSpPr>
          <p:cNvPr id="3" name="Content Placeholder 2">
            <a:extLst>
              <a:ext uri="{FF2B5EF4-FFF2-40B4-BE49-F238E27FC236}">
                <a16:creationId xmlns:a16="http://schemas.microsoft.com/office/drawing/2014/main" id="{E573A51C-2BFE-4404-8E5A-AD06BE5A8D45}"/>
              </a:ext>
            </a:extLst>
          </p:cNvPr>
          <p:cNvSpPr>
            <a:spLocks noGrp="1"/>
          </p:cNvSpPr>
          <p:nvPr>
            <p:ph idx="1"/>
          </p:nvPr>
        </p:nvSpPr>
        <p:spPr/>
        <p:txBody>
          <a:bodyPr>
            <a:normAutofit lnSpcReduction="10000"/>
          </a:bodyPr>
          <a:lstStyle/>
          <a:p>
            <a:pPr marL="457200" indent="-457200" algn="l">
              <a:buFont typeface="Arial" panose="020B0604020202020204" pitchFamily="34" charset="0"/>
              <a:buChar char="•"/>
            </a:pPr>
            <a:r>
              <a:rPr lang="en-US" dirty="0"/>
              <a:t>All links must contain either text or an image with alt text that describes where the link is going.</a:t>
            </a:r>
            <a:br>
              <a:rPr lang="en-US" dirty="0"/>
            </a:br>
            <a:endParaRPr lang="en-US" b="1" dirty="0"/>
          </a:p>
          <a:p>
            <a:pPr marL="457200" lvl="0" indent="-457200" algn="l">
              <a:buFont typeface="Arial" panose="020B0604020202020204" pitchFamily="34" charset="0"/>
              <a:buChar char="•"/>
            </a:pPr>
            <a:r>
              <a:rPr lang="en-US" dirty="0"/>
              <a:t>Clearly describe where the link is going. Do not use “Click here” or “Learn more.”</a:t>
            </a:r>
            <a:br>
              <a:rPr lang="en-US" dirty="0"/>
            </a:br>
            <a:endParaRPr lang="en-US" dirty="0"/>
          </a:p>
          <a:p>
            <a:pPr marL="457200" lvl="0" indent="-457200" algn="l">
              <a:buFont typeface="Arial" panose="020B0604020202020204" pitchFamily="34" charset="0"/>
              <a:buChar char="•"/>
            </a:pPr>
            <a:r>
              <a:rPr lang="en-US" dirty="0"/>
              <a:t>Do not place the URL on the page like this: </a:t>
            </a:r>
            <a:r>
              <a:rPr lang="en-US" dirty="0">
                <a:hlinkClick r:id="rId3"/>
              </a:rPr>
              <a:t>www.lsuagcenter.com.</a:t>
            </a:r>
            <a:r>
              <a:rPr lang="en-US" dirty="0"/>
              <a:t> Do this instead: Find more information on the </a:t>
            </a:r>
            <a:r>
              <a:rPr lang="en-US" dirty="0">
                <a:hlinkClick r:id="rId4"/>
              </a:rPr>
              <a:t>LSU </a:t>
            </a:r>
            <a:r>
              <a:rPr lang="en-US" dirty="0" err="1">
                <a:hlinkClick r:id="rId4"/>
              </a:rPr>
              <a:t>AgCenter</a:t>
            </a:r>
            <a:r>
              <a:rPr lang="en-US" dirty="0">
                <a:hlinkClick r:id="rId4"/>
              </a:rPr>
              <a:t> website</a:t>
            </a:r>
            <a:r>
              <a:rPr lang="en-US" dirty="0"/>
              <a:t>. </a:t>
            </a:r>
            <a:br>
              <a:rPr lang="en-US" dirty="0"/>
            </a:br>
            <a:endParaRPr lang="en-US" dirty="0"/>
          </a:p>
          <a:p>
            <a:pPr marL="457200" indent="-457200" algn="l">
              <a:buFont typeface="Arial" panose="020B0604020202020204" pitchFamily="34" charset="0"/>
              <a:buChar char="•"/>
            </a:pPr>
            <a:endParaRPr lang="en-US" dirty="0"/>
          </a:p>
        </p:txBody>
      </p:sp>
    </p:spTree>
    <p:extLst>
      <p:ext uri="{BB962C8B-B14F-4D97-AF65-F5344CB8AC3E}">
        <p14:creationId xmlns:p14="http://schemas.microsoft.com/office/powerpoint/2010/main" val="1375932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F750F-517B-42B1-9BAE-6BEB2B3F499D}"/>
              </a:ext>
            </a:extLst>
          </p:cNvPr>
          <p:cNvSpPr>
            <a:spLocks noGrp="1"/>
          </p:cNvSpPr>
          <p:nvPr>
            <p:ph type="title"/>
          </p:nvPr>
        </p:nvSpPr>
        <p:spPr/>
        <p:txBody>
          <a:bodyPr/>
          <a:lstStyle/>
          <a:p>
            <a:pPr algn="ctr"/>
            <a:r>
              <a:rPr lang="en-US" b="1" dirty="0">
                <a:solidFill>
                  <a:srgbClr val="7030A0"/>
                </a:solidFill>
              </a:rPr>
              <a:t>Links (Continued)</a:t>
            </a:r>
            <a:endParaRPr lang="en-US" dirty="0"/>
          </a:p>
        </p:txBody>
      </p:sp>
      <p:sp>
        <p:nvSpPr>
          <p:cNvPr id="3" name="Content Placeholder 2">
            <a:extLst>
              <a:ext uri="{FF2B5EF4-FFF2-40B4-BE49-F238E27FC236}">
                <a16:creationId xmlns:a16="http://schemas.microsoft.com/office/drawing/2014/main" id="{BF724929-CC24-4958-A931-6A3D5D704D07}"/>
              </a:ext>
            </a:extLst>
          </p:cNvPr>
          <p:cNvSpPr>
            <a:spLocks noGrp="1"/>
          </p:cNvSpPr>
          <p:nvPr>
            <p:ph idx="1"/>
          </p:nvPr>
        </p:nvSpPr>
        <p:spPr/>
        <p:txBody>
          <a:bodyPr>
            <a:normAutofit fontScale="92500" lnSpcReduction="10000"/>
          </a:bodyPr>
          <a:lstStyle/>
          <a:p>
            <a:pPr marL="457200" lvl="0" indent="-457200"/>
            <a:r>
              <a:rPr lang="en-US" dirty="0"/>
              <a:t>Avoid redundant links, such as linking an image </a:t>
            </a:r>
            <a:r>
              <a:rPr lang="en-US" b="1" i="1" dirty="0"/>
              <a:t>and</a:t>
            </a:r>
            <a:r>
              <a:rPr lang="en-US" dirty="0"/>
              <a:t> text to the same URL. However, it’s best to avoid using images as links. </a:t>
            </a:r>
          </a:p>
          <a:p>
            <a:pPr marL="457200" lvl="0" indent="-457200"/>
            <a:endParaRPr lang="en-US" dirty="0"/>
          </a:p>
          <a:p>
            <a:pPr marL="457200" lvl="0" indent="-457200"/>
            <a:r>
              <a:rPr lang="en-US" dirty="0"/>
              <a:t>If you link to an image, the alt text should convey the location and purpose of the link. Treat the image as a link, not an image. The alt text should </a:t>
            </a:r>
            <a:r>
              <a:rPr lang="en-US" b="1" dirty="0"/>
              <a:t>not</a:t>
            </a:r>
            <a:r>
              <a:rPr lang="en-US" dirty="0"/>
              <a:t> describe the image.</a:t>
            </a:r>
            <a:br>
              <a:rPr lang="en-US" dirty="0"/>
            </a:br>
            <a:endParaRPr lang="en-US" dirty="0"/>
          </a:p>
          <a:p>
            <a:pPr marL="457200" lvl="0" indent="-457200"/>
            <a:r>
              <a:rPr lang="en-US" dirty="0"/>
              <a:t>When linking to a page outside of your website, make sure the new page opens in a new window. Also, make sure the website or resource you’re linking to is also accessible.</a:t>
            </a:r>
          </a:p>
          <a:p>
            <a:endParaRPr lang="en-US" dirty="0"/>
          </a:p>
        </p:txBody>
      </p:sp>
    </p:spTree>
    <p:extLst>
      <p:ext uri="{BB962C8B-B14F-4D97-AF65-F5344CB8AC3E}">
        <p14:creationId xmlns:p14="http://schemas.microsoft.com/office/powerpoint/2010/main" val="3794184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6374E-B162-4F76-BB5C-2725A0507600}"/>
              </a:ext>
            </a:extLst>
          </p:cNvPr>
          <p:cNvSpPr>
            <a:spLocks noGrp="1"/>
          </p:cNvSpPr>
          <p:nvPr>
            <p:ph type="title"/>
          </p:nvPr>
        </p:nvSpPr>
        <p:spPr/>
        <p:txBody>
          <a:bodyPr/>
          <a:lstStyle/>
          <a:p>
            <a:pPr algn="ctr"/>
            <a:r>
              <a:rPr lang="en-US" b="1" dirty="0">
                <a:solidFill>
                  <a:srgbClr val="7030A0"/>
                </a:solidFill>
              </a:rPr>
              <a:t>Check your web pages for accessibility</a:t>
            </a:r>
          </a:p>
        </p:txBody>
      </p:sp>
      <p:pic>
        <p:nvPicPr>
          <p:cNvPr id="5" name="Content Placeholder 4" descr="Wave web accessibility evaluation tool home page.">
            <a:extLst>
              <a:ext uri="{FF2B5EF4-FFF2-40B4-BE49-F238E27FC236}">
                <a16:creationId xmlns:a16="http://schemas.microsoft.com/office/drawing/2014/main" id="{06604E37-F6F4-4B42-9B2A-AF1F62DE87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8473" y="1690688"/>
            <a:ext cx="4493250" cy="3871913"/>
          </a:xfrm>
        </p:spPr>
      </p:pic>
      <p:sp>
        <p:nvSpPr>
          <p:cNvPr id="6" name="TextBox 5">
            <a:extLst>
              <a:ext uri="{FF2B5EF4-FFF2-40B4-BE49-F238E27FC236}">
                <a16:creationId xmlns:a16="http://schemas.microsoft.com/office/drawing/2014/main" id="{A222EBE3-0002-45D4-8DA3-DEC5C60FED51}"/>
              </a:ext>
            </a:extLst>
          </p:cNvPr>
          <p:cNvSpPr txBox="1"/>
          <p:nvPr/>
        </p:nvSpPr>
        <p:spPr>
          <a:xfrm>
            <a:off x="1119266" y="1776949"/>
            <a:ext cx="4634262"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WAVE is a web accessibility evaluation tool that allows you to check pages on your website for accessibility issues.</a:t>
            </a:r>
          </a:p>
          <a:p>
            <a:endParaRPr lang="en-US" sz="2400" dirty="0"/>
          </a:p>
          <a:p>
            <a:pPr marL="285750" indent="-285750">
              <a:buFont typeface="Arial" panose="020B0604020202020204" pitchFamily="34" charset="0"/>
              <a:buChar char="•"/>
            </a:pPr>
            <a:r>
              <a:rPr lang="en-US" sz="2400" dirty="0"/>
              <a:t>https://wave.webaim.org/</a:t>
            </a:r>
          </a:p>
          <a:p>
            <a:endParaRPr lang="en-US" sz="2400" dirty="0"/>
          </a:p>
          <a:p>
            <a:pPr marL="285750" indent="-285750">
              <a:buFont typeface="Arial" panose="020B0604020202020204" pitchFamily="34" charset="0"/>
              <a:buChar char="•"/>
            </a:pPr>
            <a:r>
              <a:rPr lang="en-US" sz="2400" dirty="0"/>
              <a:t>Copy the web address (URL) and paste it in the box that says “Web page address.”</a:t>
            </a:r>
          </a:p>
        </p:txBody>
      </p:sp>
    </p:spTree>
    <p:extLst>
      <p:ext uri="{BB962C8B-B14F-4D97-AF65-F5344CB8AC3E}">
        <p14:creationId xmlns:p14="http://schemas.microsoft.com/office/powerpoint/2010/main" val="674186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1F6FC-A9FD-4113-9DFE-6FF785AAD954}"/>
              </a:ext>
            </a:extLst>
          </p:cNvPr>
          <p:cNvSpPr>
            <a:spLocks noGrp="1"/>
          </p:cNvSpPr>
          <p:nvPr>
            <p:ph type="title"/>
          </p:nvPr>
        </p:nvSpPr>
        <p:spPr/>
        <p:txBody>
          <a:bodyPr/>
          <a:lstStyle/>
          <a:p>
            <a:pPr algn="ctr"/>
            <a:r>
              <a:rPr lang="en-US" b="1" dirty="0">
                <a:solidFill>
                  <a:srgbClr val="7030A0"/>
                </a:solidFill>
              </a:rPr>
              <a:t>Lists</a:t>
            </a:r>
            <a:endParaRPr lang="en-US" dirty="0"/>
          </a:p>
        </p:txBody>
      </p:sp>
      <p:sp>
        <p:nvSpPr>
          <p:cNvPr id="3" name="Content Placeholder 2">
            <a:extLst>
              <a:ext uri="{FF2B5EF4-FFF2-40B4-BE49-F238E27FC236}">
                <a16:creationId xmlns:a16="http://schemas.microsoft.com/office/drawing/2014/main" id="{2AEE8969-BFFE-4C68-8735-DE3486D92819}"/>
              </a:ext>
            </a:extLst>
          </p:cNvPr>
          <p:cNvSpPr>
            <a:spLocks noGrp="1"/>
          </p:cNvSpPr>
          <p:nvPr>
            <p:ph idx="1"/>
          </p:nvPr>
        </p:nvSpPr>
        <p:spPr/>
        <p:txBody>
          <a:bodyPr/>
          <a:lstStyle/>
          <a:p>
            <a:pPr marL="457200" indent="-457200" algn="l">
              <a:buFont typeface="Arial" panose="020B0604020202020204" pitchFamily="34" charset="0"/>
              <a:buChar char="•"/>
            </a:pPr>
            <a:r>
              <a:rPr lang="en-US" dirty="0"/>
              <a:t>Use lists to group similar information.</a:t>
            </a:r>
          </a:p>
          <a:p>
            <a:pPr marL="457200" indent="-457200" algn="l">
              <a:buFont typeface="Arial" panose="020B0604020202020204" pitchFamily="34" charset="0"/>
              <a:buChar char="•"/>
            </a:pPr>
            <a:endParaRPr lang="en-US" b="1" dirty="0"/>
          </a:p>
          <a:p>
            <a:pPr marL="457200" lvl="0" indent="-457200" algn="l">
              <a:buFont typeface="Arial" panose="020B0604020202020204" pitchFamily="34" charset="0"/>
              <a:buChar char="•"/>
            </a:pPr>
            <a:r>
              <a:rPr lang="en-US" dirty="0"/>
              <a:t>Unordered or bulleted lists are used when the items do not need to be in any particular order.</a:t>
            </a:r>
          </a:p>
          <a:p>
            <a:pPr marL="457200" lvl="0" indent="-457200" algn="l">
              <a:buFont typeface="Arial" panose="020B0604020202020204" pitchFamily="34" charset="0"/>
              <a:buChar char="•"/>
            </a:pPr>
            <a:endParaRPr lang="en-US" dirty="0"/>
          </a:p>
          <a:p>
            <a:pPr marL="457200" lvl="0" indent="-457200" algn="l">
              <a:buFont typeface="Arial" panose="020B0604020202020204" pitchFamily="34" charset="0"/>
              <a:buChar char="•"/>
            </a:pPr>
            <a:r>
              <a:rPr lang="en-US" dirty="0"/>
              <a:t>Ordered or numbered lists are used when the order of the items is important.</a:t>
            </a:r>
          </a:p>
        </p:txBody>
      </p:sp>
    </p:spTree>
    <p:extLst>
      <p:ext uri="{BB962C8B-B14F-4D97-AF65-F5344CB8AC3E}">
        <p14:creationId xmlns:p14="http://schemas.microsoft.com/office/powerpoint/2010/main" val="851848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B2D7D-172C-4577-BCBF-6B659F4BAAC4}"/>
              </a:ext>
            </a:extLst>
          </p:cNvPr>
          <p:cNvSpPr>
            <a:spLocks noGrp="1"/>
          </p:cNvSpPr>
          <p:nvPr>
            <p:ph type="title"/>
          </p:nvPr>
        </p:nvSpPr>
        <p:spPr/>
        <p:txBody>
          <a:bodyPr/>
          <a:lstStyle/>
          <a:p>
            <a:pPr algn="ctr"/>
            <a:r>
              <a:rPr lang="en-US" b="1" dirty="0">
                <a:solidFill>
                  <a:schemeClr val="accent6">
                    <a:lumMod val="75000"/>
                  </a:schemeClr>
                </a:solidFill>
              </a:rPr>
              <a:t>Myth #3:</a:t>
            </a:r>
          </a:p>
        </p:txBody>
      </p:sp>
      <p:sp>
        <p:nvSpPr>
          <p:cNvPr id="3" name="Content Placeholder 2">
            <a:extLst>
              <a:ext uri="{FF2B5EF4-FFF2-40B4-BE49-F238E27FC236}">
                <a16:creationId xmlns:a16="http://schemas.microsoft.com/office/drawing/2014/main" id="{296B9403-9D5C-4B1D-A2E4-227CE2AB57A3}"/>
              </a:ext>
            </a:extLst>
          </p:cNvPr>
          <p:cNvSpPr>
            <a:spLocks noGrp="1"/>
          </p:cNvSpPr>
          <p:nvPr>
            <p:ph idx="1"/>
          </p:nvPr>
        </p:nvSpPr>
        <p:spPr>
          <a:xfrm>
            <a:off x="838200" y="1825625"/>
            <a:ext cx="10515600" cy="4207427"/>
          </a:xfrm>
        </p:spPr>
        <p:txBody>
          <a:bodyPr>
            <a:normAutofit/>
          </a:bodyPr>
          <a:lstStyle/>
          <a:p>
            <a:pPr marL="0" indent="0" algn="ctr">
              <a:buNone/>
            </a:pPr>
            <a:r>
              <a:rPr lang="en-US" dirty="0"/>
              <a:t>You don’t need to worry about implementing accessibility until a user requests accommodation.</a:t>
            </a:r>
          </a:p>
          <a:p>
            <a:pPr marL="0" indent="0" algn="ctr">
              <a:buNone/>
            </a:pPr>
            <a:endParaRPr lang="en-US" dirty="0"/>
          </a:p>
          <a:p>
            <a:pPr marL="0" indent="0" algn="ctr">
              <a:buNone/>
            </a:pPr>
            <a:r>
              <a:rPr lang="en-US" b="1" dirty="0">
                <a:solidFill>
                  <a:schemeClr val="accent6">
                    <a:lumMod val="75000"/>
                  </a:schemeClr>
                </a:solidFill>
              </a:rPr>
              <a:t>Truth: </a:t>
            </a:r>
          </a:p>
          <a:p>
            <a:pPr marL="0" indent="0" algn="ctr">
              <a:buNone/>
            </a:pPr>
            <a:r>
              <a:rPr lang="en-US" dirty="0"/>
              <a:t>One minute of adding alt text or creating a correct table is worth one hour of finding each problem and figuring out how to fix it. Remediating a document for accessibility is far more time-consuming</a:t>
            </a:r>
            <a:br>
              <a:rPr lang="en-US" dirty="0"/>
            </a:br>
            <a:r>
              <a:rPr lang="en-US" dirty="0"/>
              <a:t>than implementing accessibility measures from the beginning.</a:t>
            </a:r>
          </a:p>
        </p:txBody>
      </p:sp>
    </p:spTree>
    <p:extLst>
      <p:ext uri="{BB962C8B-B14F-4D97-AF65-F5344CB8AC3E}">
        <p14:creationId xmlns:p14="http://schemas.microsoft.com/office/powerpoint/2010/main" val="37544557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A159F-41C8-4E81-872A-A5A968AD3C49}"/>
              </a:ext>
            </a:extLst>
          </p:cNvPr>
          <p:cNvSpPr>
            <a:spLocks noGrp="1"/>
          </p:cNvSpPr>
          <p:nvPr>
            <p:ph type="title"/>
          </p:nvPr>
        </p:nvSpPr>
        <p:spPr>
          <a:xfrm>
            <a:off x="838200" y="500062"/>
            <a:ext cx="10515600" cy="1325563"/>
          </a:xfrm>
        </p:spPr>
        <p:txBody>
          <a:bodyPr/>
          <a:lstStyle/>
          <a:p>
            <a:pPr algn="ctr"/>
            <a:r>
              <a:rPr lang="en-US" b="1" dirty="0">
                <a:solidFill>
                  <a:srgbClr val="7030A0"/>
                </a:solidFill>
                <a:latin typeface="Times New Roman" panose="02020603050405020304" pitchFamily="18" charset="0"/>
                <a:ea typeface="Times New Roman" panose="02020603050405020304" pitchFamily="18" charset="0"/>
              </a:rPr>
              <a:t>Tables</a:t>
            </a:r>
            <a:endParaRPr lang="en-US" dirty="0"/>
          </a:p>
        </p:txBody>
      </p:sp>
      <p:sp>
        <p:nvSpPr>
          <p:cNvPr id="3" name="Content Placeholder 2">
            <a:extLst>
              <a:ext uri="{FF2B5EF4-FFF2-40B4-BE49-F238E27FC236}">
                <a16:creationId xmlns:a16="http://schemas.microsoft.com/office/drawing/2014/main" id="{BF6437E6-3E1D-4A2F-A4DB-8C2BBCCBDE72}"/>
              </a:ext>
            </a:extLst>
          </p:cNvPr>
          <p:cNvSpPr>
            <a:spLocks noGrp="1"/>
          </p:cNvSpPr>
          <p:nvPr>
            <p:ph idx="1"/>
          </p:nvPr>
        </p:nvSpPr>
        <p:spPr/>
        <p:txBody>
          <a:bodyPr/>
          <a:lstStyle/>
          <a:p>
            <a:pPr marL="342900" marR="0" lvl="0" indent="-342900" algn="l">
              <a:spcBef>
                <a:spcPts val="0"/>
              </a:spcBef>
              <a:spcAft>
                <a:spcPts val="60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Use simple data tables with row headers, column headers or both. </a:t>
            </a:r>
          </a:p>
          <a:p>
            <a:pPr marL="342900" marR="0" lvl="0" indent="-342900" algn="l">
              <a:spcBef>
                <a:spcPts val="0"/>
              </a:spcBef>
              <a:spcAft>
                <a:spcPts val="60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spcBef>
                <a:spcPts val="0"/>
              </a:spcBef>
              <a:spcAft>
                <a:spcPts val="60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Do not use tables to control your layout.</a:t>
            </a:r>
          </a:p>
          <a:p>
            <a:pPr marL="342900" marR="0" lvl="0" indent="-342900" algn="l">
              <a:spcBef>
                <a:spcPts val="0"/>
              </a:spcBef>
              <a:spcAft>
                <a:spcPts val="60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spcBef>
                <a:spcPts val="0"/>
              </a:spcBef>
              <a:spcAft>
                <a:spcPts val="60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Do not use nested tables, which are tables within tables.</a:t>
            </a:r>
          </a:p>
          <a:p>
            <a:pPr marL="342900" marR="0" lvl="0" indent="-342900" algn="l">
              <a:spcBef>
                <a:spcPts val="0"/>
              </a:spcBef>
              <a:spcAft>
                <a:spcPts val="60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l">
              <a:spcBef>
                <a:spcPts val="0"/>
              </a:spcBef>
              <a:spcAft>
                <a:spcPts val="60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Do not to use images of tables on web pages. An image of a table is an image, not a table.</a:t>
            </a:r>
            <a:endParaRPr lang="en-US" dirty="0"/>
          </a:p>
          <a:p>
            <a:pPr marL="457200" indent="-457200" algn="l">
              <a:buFont typeface="Arial" panose="020B0604020202020204" pitchFamily="34" charset="0"/>
              <a:buChar char="•"/>
            </a:pPr>
            <a:endParaRPr lang="en-US" dirty="0"/>
          </a:p>
        </p:txBody>
      </p:sp>
    </p:spTree>
    <p:extLst>
      <p:ext uri="{BB962C8B-B14F-4D97-AF65-F5344CB8AC3E}">
        <p14:creationId xmlns:p14="http://schemas.microsoft.com/office/powerpoint/2010/main" val="3981210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336AD-5C09-4AB9-B7D6-12790B3C206E}"/>
              </a:ext>
            </a:extLst>
          </p:cNvPr>
          <p:cNvSpPr>
            <a:spLocks noGrp="1"/>
          </p:cNvSpPr>
          <p:nvPr>
            <p:ph type="title"/>
          </p:nvPr>
        </p:nvSpPr>
        <p:spPr>
          <a:xfrm>
            <a:off x="732692" y="537796"/>
            <a:ext cx="10515600" cy="1325563"/>
          </a:xfrm>
        </p:spPr>
        <p:txBody>
          <a:bodyPr/>
          <a:lstStyle/>
          <a:p>
            <a:pPr algn="ctr"/>
            <a:r>
              <a:rPr lang="en-US" b="1" dirty="0">
                <a:solidFill>
                  <a:srgbClr val="7030A0"/>
                </a:solidFill>
              </a:rPr>
              <a:t>Example of a simple data table</a:t>
            </a:r>
            <a:endParaRPr lang="en-US" dirty="0"/>
          </a:p>
        </p:txBody>
      </p:sp>
      <p:graphicFrame>
        <p:nvGraphicFramePr>
          <p:cNvPr id="4" name="Content Placeholder 3">
            <a:extLst>
              <a:ext uri="{FF2B5EF4-FFF2-40B4-BE49-F238E27FC236}">
                <a16:creationId xmlns:a16="http://schemas.microsoft.com/office/drawing/2014/main" id="{535AADCB-E5B6-4B5B-85A2-EA220705C1F7}"/>
              </a:ext>
            </a:extLst>
          </p:cNvPr>
          <p:cNvGraphicFramePr>
            <a:graphicFrameLocks noGrp="1"/>
          </p:cNvGraphicFramePr>
          <p:nvPr>
            <p:ph idx="1"/>
            <p:extLst/>
          </p:nvPr>
        </p:nvGraphicFramePr>
        <p:xfrm>
          <a:off x="732692" y="2470394"/>
          <a:ext cx="10515600" cy="1483360"/>
        </p:xfrm>
        <a:graphic>
          <a:graphicData uri="http://schemas.openxmlformats.org/drawingml/2006/table">
            <a:tbl>
              <a:tblPr firstRow="1" bandRow="1">
                <a:tableStyleId>{9D7B26C5-4107-4FEC-AEDC-1716B250A1EF}</a:tableStyleId>
              </a:tblPr>
              <a:tblGrid>
                <a:gridCol w="2628900">
                  <a:extLst>
                    <a:ext uri="{9D8B030D-6E8A-4147-A177-3AD203B41FA5}">
                      <a16:colId xmlns:a16="http://schemas.microsoft.com/office/drawing/2014/main" val="3921956972"/>
                    </a:ext>
                  </a:extLst>
                </a:gridCol>
                <a:gridCol w="2628900">
                  <a:extLst>
                    <a:ext uri="{9D8B030D-6E8A-4147-A177-3AD203B41FA5}">
                      <a16:colId xmlns:a16="http://schemas.microsoft.com/office/drawing/2014/main" val="3862948774"/>
                    </a:ext>
                  </a:extLst>
                </a:gridCol>
                <a:gridCol w="2628900">
                  <a:extLst>
                    <a:ext uri="{9D8B030D-6E8A-4147-A177-3AD203B41FA5}">
                      <a16:colId xmlns:a16="http://schemas.microsoft.com/office/drawing/2014/main" val="3033154028"/>
                    </a:ext>
                  </a:extLst>
                </a:gridCol>
                <a:gridCol w="2628900">
                  <a:extLst>
                    <a:ext uri="{9D8B030D-6E8A-4147-A177-3AD203B41FA5}">
                      <a16:colId xmlns:a16="http://schemas.microsoft.com/office/drawing/2014/main" val="2979516079"/>
                    </a:ext>
                  </a:extLst>
                </a:gridCol>
              </a:tblGrid>
              <a:tr h="370840">
                <a:tc>
                  <a:txBody>
                    <a:bodyPr/>
                    <a:lstStyle/>
                    <a:p>
                      <a:r>
                        <a:rPr lang="en-US" dirty="0"/>
                        <a:t>Column 1</a:t>
                      </a:r>
                    </a:p>
                  </a:txBody>
                  <a:tcPr/>
                </a:tc>
                <a:tc>
                  <a:txBody>
                    <a:bodyPr/>
                    <a:lstStyle/>
                    <a:p>
                      <a:r>
                        <a:rPr lang="en-US" dirty="0"/>
                        <a:t>Column 2</a:t>
                      </a:r>
                    </a:p>
                  </a:txBody>
                  <a:tcPr/>
                </a:tc>
                <a:tc>
                  <a:txBody>
                    <a:bodyPr/>
                    <a:lstStyle/>
                    <a:p>
                      <a:r>
                        <a:rPr lang="en-US" dirty="0"/>
                        <a:t>Column 3</a:t>
                      </a:r>
                    </a:p>
                  </a:txBody>
                  <a:tcPr/>
                </a:tc>
                <a:tc>
                  <a:txBody>
                    <a:bodyPr/>
                    <a:lstStyle/>
                    <a:p>
                      <a:r>
                        <a:rPr lang="en-US" dirty="0"/>
                        <a:t>Column 4</a:t>
                      </a:r>
                    </a:p>
                  </a:txBody>
                  <a:tcPr/>
                </a:tc>
                <a:extLst>
                  <a:ext uri="{0D108BD9-81ED-4DB2-BD59-A6C34878D82A}">
                    <a16:rowId xmlns:a16="http://schemas.microsoft.com/office/drawing/2014/main" val="4006165617"/>
                  </a:ext>
                </a:extLst>
              </a:tr>
              <a:tr h="370840">
                <a:tc>
                  <a:txBody>
                    <a:bodyPr/>
                    <a:lstStyle/>
                    <a:p>
                      <a:r>
                        <a:rPr lang="en-US" dirty="0"/>
                        <a:t>Row 1</a:t>
                      </a:r>
                    </a:p>
                  </a:txBody>
                  <a:tcPr/>
                </a:tc>
                <a:tc>
                  <a:txBody>
                    <a:bodyPr/>
                    <a:lstStyle/>
                    <a:p>
                      <a:r>
                        <a:rPr lang="en-US" dirty="0"/>
                        <a:t>Text</a:t>
                      </a:r>
                    </a:p>
                  </a:txBody>
                  <a:tcPr/>
                </a:tc>
                <a:tc>
                  <a:txBody>
                    <a:bodyPr/>
                    <a:lstStyle/>
                    <a:p>
                      <a:r>
                        <a:rPr lang="en-US" dirty="0"/>
                        <a:t>Text</a:t>
                      </a:r>
                    </a:p>
                  </a:txBody>
                  <a:tcPr/>
                </a:tc>
                <a:tc>
                  <a:txBody>
                    <a:bodyPr/>
                    <a:lstStyle/>
                    <a:p>
                      <a:r>
                        <a:rPr lang="en-US" dirty="0"/>
                        <a:t>Text</a:t>
                      </a:r>
                    </a:p>
                  </a:txBody>
                  <a:tcPr/>
                </a:tc>
                <a:extLst>
                  <a:ext uri="{0D108BD9-81ED-4DB2-BD59-A6C34878D82A}">
                    <a16:rowId xmlns:a16="http://schemas.microsoft.com/office/drawing/2014/main" val="2215111819"/>
                  </a:ext>
                </a:extLst>
              </a:tr>
              <a:tr h="370840">
                <a:tc>
                  <a:txBody>
                    <a:bodyPr/>
                    <a:lstStyle/>
                    <a:p>
                      <a:r>
                        <a:rPr lang="en-US" dirty="0"/>
                        <a:t>Row 2 </a:t>
                      </a:r>
                    </a:p>
                  </a:txBody>
                  <a:tcPr/>
                </a:tc>
                <a:tc>
                  <a:txBody>
                    <a:bodyPr/>
                    <a:lstStyle/>
                    <a:p>
                      <a:r>
                        <a:rPr lang="en-US" dirty="0"/>
                        <a:t>Text</a:t>
                      </a:r>
                    </a:p>
                  </a:txBody>
                  <a:tcPr/>
                </a:tc>
                <a:tc>
                  <a:txBody>
                    <a:bodyPr/>
                    <a:lstStyle/>
                    <a:p>
                      <a:r>
                        <a:rPr lang="en-US" dirty="0"/>
                        <a:t>Text</a:t>
                      </a:r>
                    </a:p>
                  </a:txBody>
                  <a:tcPr/>
                </a:tc>
                <a:tc>
                  <a:txBody>
                    <a:bodyPr/>
                    <a:lstStyle/>
                    <a:p>
                      <a:r>
                        <a:rPr lang="en-US" dirty="0"/>
                        <a:t>Text</a:t>
                      </a:r>
                    </a:p>
                  </a:txBody>
                  <a:tcPr/>
                </a:tc>
                <a:extLst>
                  <a:ext uri="{0D108BD9-81ED-4DB2-BD59-A6C34878D82A}">
                    <a16:rowId xmlns:a16="http://schemas.microsoft.com/office/drawing/2014/main" val="1581056326"/>
                  </a:ext>
                </a:extLst>
              </a:tr>
              <a:tr h="370840">
                <a:tc>
                  <a:txBody>
                    <a:bodyPr/>
                    <a:lstStyle/>
                    <a:p>
                      <a:r>
                        <a:rPr lang="en-US" dirty="0"/>
                        <a:t>Row 3</a:t>
                      </a:r>
                    </a:p>
                  </a:txBody>
                  <a:tcPr/>
                </a:tc>
                <a:tc>
                  <a:txBody>
                    <a:bodyPr/>
                    <a:lstStyle/>
                    <a:p>
                      <a:r>
                        <a:rPr lang="en-US" dirty="0"/>
                        <a:t>Text</a:t>
                      </a:r>
                    </a:p>
                  </a:txBody>
                  <a:tcPr/>
                </a:tc>
                <a:tc>
                  <a:txBody>
                    <a:bodyPr/>
                    <a:lstStyle/>
                    <a:p>
                      <a:r>
                        <a:rPr lang="en-US" dirty="0"/>
                        <a:t>Text</a:t>
                      </a:r>
                    </a:p>
                  </a:txBody>
                  <a:tcPr/>
                </a:tc>
                <a:tc>
                  <a:txBody>
                    <a:bodyPr/>
                    <a:lstStyle/>
                    <a:p>
                      <a:r>
                        <a:rPr lang="en-US" dirty="0"/>
                        <a:t>Text</a:t>
                      </a:r>
                    </a:p>
                  </a:txBody>
                  <a:tcPr/>
                </a:tc>
                <a:extLst>
                  <a:ext uri="{0D108BD9-81ED-4DB2-BD59-A6C34878D82A}">
                    <a16:rowId xmlns:a16="http://schemas.microsoft.com/office/drawing/2014/main" val="3035768765"/>
                  </a:ext>
                </a:extLst>
              </a:tr>
            </a:tbl>
          </a:graphicData>
        </a:graphic>
      </p:graphicFrame>
    </p:spTree>
    <p:extLst>
      <p:ext uri="{BB962C8B-B14F-4D97-AF65-F5344CB8AC3E}">
        <p14:creationId xmlns:p14="http://schemas.microsoft.com/office/powerpoint/2010/main" val="3534928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87751-05D7-4997-9AB2-70E3D82D863E}"/>
              </a:ext>
            </a:extLst>
          </p:cNvPr>
          <p:cNvSpPr>
            <a:spLocks noGrp="1"/>
          </p:cNvSpPr>
          <p:nvPr>
            <p:ph type="title"/>
          </p:nvPr>
        </p:nvSpPr>
        <p:spPr/>
        <p:txBody>
          <a:bodyPr/>
          <a:lstStyle/>
          <a:p>
            <a:pPr algn="ctr"/>
            <a:r>
              <a:rPr lang="en-US" b="1" dirty="0">
                <a:solidFill>
                  <a:srgbClr val="7030A0"/>
                </a:solidFill>
              </a:rPr>
              <a:t>Documents</a:t>
            </a:r>
            <a:endParaRPr lang="en-US" dirty="0"/>
          </a:p>
        </p:txBody>
      </p:sp>
      <p:sp>
        <p:nvSpPr>
          <p:cNvPr id="3" name="Content Placeholder 2">
            <a:extLst>
              <a:ext uri="{FF2B5EF4-FFF2-40B4-BE49-F238E27FC236}">
                <a16:creationId xmlns:a16="http://schemas.microsoft.com/office/drawing/2014/main" id="{F18E0B0A-354C-4414-BF71-89C9B95F32D0}"/>
              </a:ext>
            </a:extLst>
          </p:cNvPr>
          <p:cNvSpPr>
            <a:spLocks noGrp="1"/>
          </p:cNvSpPr>
          <p:nvPr>
            <p:ph idx="1"/>
          </p:nvPr>
        </p:nvSpPr>
        <p:spPr>
          <a:xfrm>
            <a:off x="2426676" y="1825625"/>
            <a:ext cx="7784123" cy="3870982"/>
          </a:xfrm>
        </p:spPr>
        <p:txBody>
          <a:bodyPr/>
          <a:lstStyle/>
          <a:p>
            <a:pPr marL="457200" indent="-457200" algn="l">
              <a:buFont typeface="Arial" panose="020B0604020202020204" pitchFamily="34" charset="0"/>
              <a:buChar char="•"/>
            </a:pPr>
            <a:endParaRPr lang="en-US" dirty="0"/>
          </a:p>
          <a:p>
            <a:pPr marL="457200" indent="-457200" algn="l">
              <a:buFont typeface="Arial" panose="020B0604020202020204" pitchFamily="34" charset="0"/>
              <a:buChar char="•"/>
            </a:pPr>
            <a:r>
              <a:rPr lang="en-US" dirty="0"/>
              <a:t>PDF files</a:t>
            </a:r>
          </a:p>
          <a:p>
            <a:pPr marL="457200" indent="-457200" algn="l">
              <a:buFont typeface="Arial" panose="020B0604020202020204" pitchFamily="34" charset="0"/>
              <a:buChar char="•"/>
            </a:pPr>
            <a:r>
              <a:rPr lang="en-US" dirty="0"/>
              <a:t>Word files</a:t>
            </a:r>
          </a:p>
          <a:p>
            <a:pPr marL="457200" indent="-457200" algn="l">
              <a:buFont typeface="Arial" panose="020B0604020202020204" pitchFamily="34" charset="0"/>
              <a:buChar char="•"/>
            </a:pPr>
            <a:r>
              <a:rPr lang="en-US" dirty="0"/>
              <a:t>Other files</a:t>
            </a:r>
          </a:p>
          <a:p>
            <a:endParaRPr lang="en-US" dirty="0"/>
          </a:p>
        </p:txBody>
      </p:sp>
    </p:spTree>
    <p:extLst>
      <p:ext uri="{BB962C8B-B14F-4D97-AF65-F5344CB8AC3E}">
        <p14:creationId xmlns:p14="http://schemas.microsoft.com/office/powerpoint/2010/main" val="18371253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3490D-31DE-4589-ABAA-AD4FBAC3FAD3}"/>
              </a:ext>
            </a:extLst>
          </p:cNvPr>
          <p:cNvSpPr>
            <a:spLocks noGrp="1"/>
          </p:cNvSpPr>
          <p:nvPr>
            <p:ph type="title"/>
          </p:nvPr>
        </p:nvSpPr>
        <p:spPr/>
        <p:txBody>
          <a:bodyPr/>
          <a:lstStyle/>
          <a:p>
            <a:pPr algn="ctr"/>
            <a:r>
              <a:rPr lang="en-US" b="1" dirty="0">
                <a:solidFill>
                  <a:srgbClr val="7030A0"/>
                </a:solidFill>
              </a:rPr>
              <a:t>Difference between a PDF and a web page</a:t>
            </a:r>
            <a:endParaRPr lang="en-US" dirty="0"/>
          </a:p>
        </p:txBody>
      </p:sp>
      <p:sp>
        <p:nvSpPr>
          <p:cNvPr id="3" name="Content Placeholder 2">
            <a:extLst>
              <a:ext uri="{FF2B5EF4-FFF2-40B4-BE49-F238E27FC236}">
                <a16:creationId xmlns:a16="http://schemas.microsoft.com/office/drawing/2014/main" id="{DD4371FC-775D-4493-AE08-A7B633BB68AD}"/>
              </a:ext>
            </a:extLst>
          </p:cNvPr>
          <p:cNvSpPr>
            <a:spLocks noGrp="1"/>
          </p:cNvSpPr>
          <p:nvPr>
            <p:ph idx="1"/>
          </p:nvPr>
        </p:nvSpPr>
        <p:spPr/>
        <p:txBody>
          <a:bodyPr>
            <a:normAutofit fontScale="92500" lnSpcReduction="10000"/>
          </a:bodyPr>
          <a:lstStyle/>
          <a:p>
            <a:pPr marL="457200" indent="-457200" algn="l">
              <a:buFont typeface="Arial" panose="020B0604020202020204" pitchFamily="34" charset="0"/>
              <a:buChar char="•"/>
            </a:pPr>
            <a:endParaRPr lang="en-US" sz="2400" dirty="0"/>
          </a:p>
          <a:p>
            <a:pPr marL="457200" indent="-457200" algn="l">
              <a:buFont typeface="Arial" panose="020B0604020202020204" pitchFamily="34" charset="0"/>
              <a:buChar char="•"/>
            </a:pPr>
            <a:r>
              <a:rPr lang="en-US" sz="2400" dirty="0"/>
              <a:t>PDF (Portable Document Format) – A file format that was originally created to share documents among computer users before the rise of HTML documents (web pages) and was mainly used in desktop publishing for print publications.</a:t>
            </a:r>
            <a:br>
              <a:rPr lang="en-US" sz="2400" dirty="0"/>
            </a:br>
            <a:endParaRPr lang="en-US" sz="2400" dirty="0"/>
          </a:p>
          <a:p>
            <a:pPr marL="457200" indent="-457200" algn="l">
              <a:buFont typeface="Arial" panose="020B0604020202020204" pitchFamily="34" charset="0"/>
              <a:buChar char="•"/>
            </a:pPr>
            <a:r>
              <a:rPr lang="en-US" sz="2400" dirty="0"/>
              <a:t>Web Page – A document usually created using HTML (Hyper Text Markup Language) that contains information that is accessible through the internet or other networks using a web browser.</a:t>
            </a:r>
          </a:p>
          <a:p>
            <a:pPr marL="457200" indent="-457200" algn="l">
              <a:buFont typeface="Arial" panose="020B0604020202020204" pitchFamily="34" charset="0"/>
              <a:buChar char="•"/>
            </a:pPr>
            <a:endParaRPr lang="en-US" sz="2400" dirty="0"/>
          </a:p>
          <a:p>
            <a:pPr marL="457200" indent="-457200"/>
            <a:r>
              <a:rPr lang="en-US" sz="2400" dirty="0"/>
              <a:t>When you put a PDF on a web page, you are using one document to share or house another document instead of using the web page document to display the information.  </a:t>
            </a:r>
          </a:p>
          <a:p>
            <a:pPr marL="457200" indent="-457200" algn="l">
              <a:buFont typeface="Arial" panose="020B0604020202020204" pitchFamily="34" charset="0"/>
              <a:buChar char="•"/>
            </a:pPr>
            <a:endParaRPr lang="en-US" sz="2400" dirty="0"/>
          </a:p>
          <a:p>
            <a:pPr marL="457200" indent="-457200" algn="l">
              <a:buFont typeface="Arial" panose="020B0604020202020204" pitchFamily="34" charset="0"/>
              <a:buChar char="•"/>
            </a:pPr>
            <a:endParaRPr lang="en-US" sz="2400" dirty="0"/>
          </a:p>
        </p:txBody>
      </p:sp>
    </p:spTree>
    <p:extLst>
      <p:ext uri="{BB962C8B-B14F-4D97-AF65-F5344CB8AC3E}">
        <p14:creationId xmlns:p14="http://schemas.microsoft.com/office/powerpoint/2010/main" val="252870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ACC2A-024A-4D6D-9224-2569AAE3E81E}"/>
              </a:ext>
            </a:extLst>
          </p:cNvPr>
          <p:cNvSpPr>
            <a:spLocks noGrp="1"/>
          </p:cNvSpPr>
          <p:nvPr>
            <p:ph type="title"/>
          </p:nvPr>
        </p:nvSpPr>
        <p:spPr/>
        <p:txBody>
          <a:bodyPr/>
          <a:lstStyle/>
          <a:p>
            <a:pPr algn="ctr"/>
            <a:r>
              <a:rPr lang="en-US" b="1" dirty="0">
                <a:solidFill>
                  <a:srgbClr val="7030A0"/>
                </a:solidFill>
              </a:rPr>
              <a:t>PDF Files</a:t>
            </a:r>
            <a:endParaRPr lang="en-US" dirty="0"/>
          </a:p>
        </p:txBody>
      </p:sp>
      <p:sp>
        <p:nvSpPr>
          <p:cNvPr id="3" name="Content Placeholder 2">
            <a:extLst>
              <a:ext uri="{FF2B5EF4-FFF2-40B4-BE49-F238E27FC236}">
                <a16:creationId xmlns:a16="http://schemas.microsoft.com/office/drawing/2014/main" id="{BC23C035-8367-4063-A6F0-AD8C6E84C15E}"/>
              </a:ext>
            </a:extLst>
          </p:cNvPr>
          <p:cNvSpPr>
            <a:spLocks noGrp="1"/>
          </p:cNvSpPr>
          <p:nvPr>
            <p:ph idx="1"/>
          </p:nvPr>
        </p:nvSpPr>
        <p:spPr>
          <a:xfrm>
            <a:off x="926123" y="1825625"/>
            <a:ext cx="9800491" cy="3870982"/>
          </a:xfrm>
        </p:spPr>
        <p:txBody>
          <a:bodyPr/>
          <a:lstStyle/>
          <a:p>
            <a:pPr marL="457200" indent="-457200" algn="l">
              <a:buFont typeface="Arial" panose="020B0604020202020204" pitchFamily="34" charset="0"/>
              <a:buChar char="•"/>
            </a:pPr>
            <a:r>
              <a:rPr lang="en-US" dirty="0"/>
              <a:t>Try to l</a:t>
            </a:r>
            <a:r>
              <a:rPr lang="en-US" b="1" dirty="0"/>
              <a:t>imit </a:t>
            </a:r>
            <a:r>
              <a:rPr lang="en-US" dirty="0"/>
              <a:t>PDFs on web pages.</a:t>
            </a:r>
          </a:p>
          <a:p>
            <a:pPr marL="457200" indent="-457200" algn="l">
              <a:buFont typeface="Arial" panose="020B0604020202020204" pitchFamily="34" charset="0"/>
              <a:buChar char="•"/>
            </a:pPr>
            <a:endParaRPr lang="en-US" dirty="0"/>
          </a:p>
          <a:p>
            <a:pPr marL="457200" indent="-457200" algn="l">
              <a:buFont typeface="Arial" panose="020B0604020202020204" pitchFamily="34" charset="0"/>
              <a:buChar char="•"/>
            </a:pPr>
            <a:r>
              <a:rPr lang="en-US" dirty="0"/>
              <a:t>If you have a PDF on the web page, also put all the content from the PDF, if feasible.</a:t>
            </a:r>
          </a:p>
          <a:p>
            <a:pPr marL="457200" indent="-457200" algn="l">
              <a:buFont typeface="Arial" panose="020B0604020202020204" pitchFamily="34" charset="0"/>
              <a:buChar char="•"/>
            </a:pPr>
            <a:endParaRPr lang="en-US" dirty="0"/>
          </a:p>
          <a:p>
            <a:pPr marL="457200" indent="-457200" algn="l">
              <a:buFont typeface="Arial" panose="020B0604020202020204" pitchFamily="34" charset="0"/>
              <a:buChar char="•"/>
            </a:pPr>
            <a:r>
              <a:rPr lang="en-US" dirty="0"/>
              <a:t>PDFs still needs to be accessible even when all the content is on the page. </a:t>
            </a:r>
          </a:p>
          <a:p>
            <a:pPr marL="457200" indent="-457200" algn="l">
              <a:buFont typeface="Arial" panose="020B0604020202020204" pitchFamily="34" charset="0"/>
              <a:buChar char="•"/>
            </a:pPr>
            <a:endParaRPr lang="en-US" dirty="0"/>
          </a:p>
        </p:txBody>
      </p:sp>
    </p:spTree>
    <p:extLst>
      <p:ext uri="{BB962C8B-B14F-4D97-AF65-F5344CB8AC3E}">
        <p14:creationId xmlns:p14="http://schemas.microsoft.com/office/powerpoint/2010/main" val="593857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F3DD1-913C-40A3-969B-528FD1092107}"/>
              </a:ext>
            </a:extLst>
          </p:cNvPr>
          <p:cNvSpPr>
            <a:spLocks noGrp="1"/>
          </p:cNvSpPr>
          <p:nvPr>
            <p:ph type="title"/>
          </p:nvPr>
        </p:nvSpPr>
        <p:spPr/>
        <p:txBody>
          <a:bodyPr/>
          <a:lstStyle/>
          <a:p>
            <a:pPr algn="ctr"/>
            <a:r>
              <a:rPr lang="en-US" b="1" dirty="0">
                <a:solidFill>
                  <a:srgbClr val="7030A0"/>
                </a:solidFill>
              </a:rPr>
              <a:t>Good Reasons for having a PDF </a:t>
            </a:r>
            <a:endParaRPr lang="en-US" dirty="0"/>
          </a:p>
        </p:txBody>
      </p:sp>
      <p:sp>
        <p:nvSpPr>
          <p:cNvPr id="3" name="Content Placeholder 2">
            <a:extLst>
              <a:ext uri="{FF2B5EF4-FFF2-40B4-BE49-F238E27FC236}">
                <a16:creationId xmlns:a16="http://schemas.microsoft.com/office/drawing/2014/main" id="{13F9336E-F4BB-4A69-89A1-57002F9ED29E}"/>
              </a:ext>
            </a:extLst>
          </p:cNvPr>
          <p:cNvSpPr>
            <a:spLocks noGrp="1"/>
          </p:cNvSpPr>
          <p:nvPr>
            <p:ph idx="1"/>
          </p:nvPr>
        </p:nvSpPr>
        <p:spPr>
          <a:xfrm>
            <a:off x="838200" y="1690688"/>
            <a:ext cx="10515600" cy="3621622"/>
          </a:xfrm>
        </p:spPr>
        <p:txBody>
          <a:bodyPr>
            <a:normAutofit lnSpcReduction="10000"/>
          </a:bodyPr>
          <a:lstStyle/>
          <a:p>
            <a:pPr marL="457200" lvl="0" indent="-457200" algn="l">
              <a:buFont typeface="Arial" panose="020B0604020202020204" pitchFamily="34" charset="0"/>
              <a:buChar char="•"/>
            </a:pPr>
            <a:endParaRPr lang="en-US" dirty="0"/>
          </a:p>
          <a:p>
            <a:pPr marL="457200" lvl="0" indent="-457200" algn="l">
              <a:buFont typeface="Arial" panose="020B0604020202020204" pitchFamily="34" charset="0"/>
              <a:buChar char="•"/>
            </a:pPr>
            <a:r>
              <a:rPr lang="en-US" dirty="0"/>
              <a:t>Long documents or reports</a:t>
            </a:r>
          </a:p>
          <a:p>
            <a:pPr marL="457200" lvl="0" indent="-457200" algn="l">
              <a:buFont typeface="Arial" panose="020B0604020202020204" pitchFamily="34" charset="0"/>
              <a:buChar char="•"/>
            </a:pPr>
            <a:r>
              <a:rPr lang="en-US" dirty="0"/>
              <a:t>Publications that require posting on the web</a:t>
            </a:r>
          </a:p>
          <a:p>
            <a:pPr marL="457200" lvl="0" indent="-457200" algn="l">
              <a:buFont typeface="Arial" panose="020B0604020202020204" pitchFamily="34" charset="0"/>
              <a:buChar char="•"/>
            </a:pPr>
            <a:r>
              <a:rPr lang="en-US" dirty="0"/>
              <a:t>Printable forms or documents. However, web pages are printable but may not have the quality of a printed PDF.</a:t>
            </a:r>
          </a:p>
          <a:p>
            <a:pPr marL="457200" lvl="0" indent="-457200" algn="l">
              <a:buFont typeface="Arial" panose="020B0604020202020204" pitchFamily="34" charset="0"/>
              <a:buChar char="•"/>
            </a:pPr>
            <a:endParaRPr lang="en-US" dirty="0"/>
          </a:p>
          <a:p>
            <a:pPr algn="l"/>
            <a:r>
              <a:rPr lang="en-US" dirty="0"/>
              <a:t>A good question to ask yourself:  </a:t>
            </a:r>
          </a:p>
          <a:p>
            <a:pPr marL="457200" lvl="1" indent="0">
              <a:buNone/>
            </a:pPr>
            <a:r>
              <a:rPr lang="en-US" dirty="0"/>
              <a:t>What is the reason you want to put a PDF on your web page? </a:t>
            </a:r>
          </a:p>
          <a:p>
            <a:pPr marL="457200" indent="-457200" algn="l">
              <a:buFont typeface="Arial" panose="020B0604020202020204" pitchFamily="34" charset="0"/>
              <a:buChar char="•"/>
            </a:pPr>
            <a:endParaRPr lang="en-US" dirty="0"/>
          </a:p>
        </p:txBody>
      </p:sp>
    </p:spTree>
    <p:extLst>
      <p:ext uri="{BB962C8B-B14F-4D97-AF65-F5344CB8AC3E}">
        <p14:creationId xmlns:p14="http://schemas.microsoft.com/office/powerpoint/2010/main" val="213204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975E0-2759-4C66-844F-35EBD9AF75DA}"/>
              </a:ext>
            </a:extLst>
          </p:cNvPr>
          <p:cNvSpPr>
            <a:spLocks noGrp="1"/>
          </p:cNvSpPr>
          <p:nvPr>
            <p:ph type="title"/>
          </p:nvPr>
        </p:nvSpPr>
        <p:spPr/>
        <p:txBody>
          <a:bodyPr/>
          <a:lstStyle/>
          <a:p>
            <a:pPr algn="ctr"/>
            <a:r>
              <a:rPr lang="en-US" b="1" dirty="0">
                <a:solidFill>
                  <a:srgbClr val="7030A0"/>
                </a:solidFill>
              </a:rPr>
              <a:t>Benefits to limiting PDFs on web pages</a:t>
            </a:r>
            <a:endParaRPr lang="en-US" dirty="0"/>
          </a:p>
        </p:txBody>
      </p:sp>
      <p:sp>
        <p:nvSpPr>
          <p:cNvPr id="3" name="Content Placeholder 2">
            <a:extLst>
              <a:ext uri="{FF2B5EF4-FFF2-40B4-BE49-F238E27FC236}">
                <a16:creationId xmlns:a16="http://schemas.microsoft.com/office/drawing/2014/main" id="{EC603F02-D690-44D0-A5B1-B2A76CA87F22}"/>
              </a:ext>
            </a:extLst>
          </p:cNvPr>
          <p:cNvSpPr>
            <a:spLocks noGrp="1"/>
          </p:cNvSpPr>
          <p:nvPr>
            <p:ph idx="1"/>
          </p:nvPr>
        </p:nvSpPr>
        <p:spPr>
          <a:xfrm>
            <a:off x="838200" y="1690688"/>
            <a:ext cx="10515600" cy="4005919"/>
          </a:xfrm>
        </p:spPr>
        <p:txBody>
          <a:bodyPr>
            <a:noAutofit/>
          </a:bodyPr>
          <a:lstStyle/>
          <a:p>
            <a:pPr marL="342900" lvl="0" indent="-342900" algn="l">
              <a:buFont typeface="Arial" panose="020B0604020202020204" pitchFamily="34" charset="0"/>
              <a:buChar char="•"/>
            </a:pPr>
            <a:endParaRPr lang="en-US" sz="2200" dirty="0"/>
          </a:p>
          <a:p>
            <a:pPr marL="457200" indent="-457200" algn="l">
              <a:buFont typeface="Arial" panose="020B0604020202020204" pitchFamily="34" charset="0"/>
              <a:buChar char="•"/>
            </a:pPr>
            <a:r>
              <a:rPr lang="en-US" sz="2200" dirty="0"/>
              <a:t>Search Engine Optimization (SEO)</a:t>
            </a:r>
            <a:br>
              <a:rPr lang="en-US" sz="2200" dirty="0"/>
            </a:br>
            <a:endParaRPr lang="en-US" sz="2200" dirty="0"/>
          </a:p>
          <a:p>
            <a:pPr marL="457200" lvl="0" indent="-457200" algn="l">
              <a:buFont typeface="Arial" panose="020B0604020202020204" pitchFamily="34" charset="0"/>
              <a:buChar char="•"/>
            </a:pPr>
            <a:r>
              <a:rPr lang="en-US" sz="2200" dirty="0"/>
              <a:t>More easily engage on regular web pages</a:t>
            </a:r>
            <a:br>
              <a:rPr lang="en-US" sz="2200" dirty="0"/>
            </a:br>
            <a:endParaRPr lang="en-US" sz="2200" dirty="0"/>
          </a:p>
          <a:p>
            <a:pPr marL="457200" lvl="0" indent="-457200" algn="l">
              <a:buFont typeface="Arial" panose="020B0604020202020204" pitchFamily="34" charset="0"/>
              <a:buChar char="•"/>
            </a:pPr>
            <a:r>
              <a:rPr lang="en-US" sz="2200" dirty="0"/>
              <a:t>Not mobile friendly </a:t>
            </a:r>
            <a:br>
              <a:rPr lang="en-US" sz="2200" dirty="0"/>
            </a:br>
            <a:endParaRPr lang="en-US" sz="2200" dirty="0"/>
          </a:p>
          <a:p>
            <a:pPr marL="457200" lvl="0" indent="-457200" algn="l">
              <a:buFont typeface="Arial" panose="020B0604020202020204" pitchFamily="34" charset="0"/>
              <a:buChar char="•"/>
            </a:pPr>
            <a:r>
              <a:rPr lang="en-US" sz="2200" dirty="0"/>
              <a:t>Not visually pleasing</a:t>
            </a:r>
            <a:br>
              <a:rPr lang="en-US" sz="2200" dirty="0"/>
            </a:br>
            <a:endParaRPr lang="en-US" sz="2200" dirty="0"/>
          </a:p>
          <a:p>
            <a:pPr marL="457200" lvl="0" indent="-457200" algn="l">
              <a:buFont typeface="Arial" panose="020B0604020202020204" pitchFamily="34" charset="0"/>
              <a:buChar char="•"/>
            </a:pPr>
            <a:r>
              <a:rPr lang="en-US" sz="2200" dirty="0"/>
              <a:t>Correcting a web page is easier than correcting a PDF on a web page </a:t>
            </a:r>
          </a:p>
          <a:p>
            <a:pPr marL="457200" lvl="0" indent="-457200" algn="l">
              <a:buFont typeface="Arial" panose="020B0604020202020204" pitchFamily="34" charset="0"/>
              <a:buChar char="•"/>
            </a:pPr>
            <a:endParaRPr lang="en-US" sz="2200" dirty="0"/>
          </a:p>
          <a:p>
            <a:pPr marL="342900" lvl="0" indent="-342900" algn="l">
              <a:buFont typeface="Arial" panose="020B0604020202020204" pitchFamily="34" charset="0"/>
              <a:buChar char="•"/>
            </a:pPr>
            <a:endParaRPr lang="en-US" sz="2200" dirty="0"/>
          </a:p>
          <a:p>
            <a:pPr marL="342900" lvl="0" indent="-342900" algn="l">
              <a:buFont typeface="Arial" panose="020B0604020202020204" pitchFamily="34" charset="0"/>
              <a:buChar char="•"/>
            </a:pPr>
            <a:endParaRPr lang="en-US" sz="2200" dirty="0"/>
          </a:p>
          <a:p>
            <a:pPr marL="342900" indent="-342900" algn="l">
              <a:buFont typeface="Arial" panose="020B0604020202020204" pitchFamily="34" charset="0"/>
              <a:buChar char="•"/>
            </a:pPr>
            <a:endParaRPr lang="en-US" sz="2200" dirty="0"/>
          </a:p>
          <a:p>
            <a:pPr marL="342900" indent="-342900" algn="l">
              <a:buFont typeface="Arial" panose="020B0604020202020204" pitchFamily="34" charset="0"/>
              <a:buChar char="•"/>
            </a:pPr>
            <a:endParaRPr lang="en-US" sz="2200" dirty="0"/>
          </a:p>
          <a:p>
            <a:pPr marL="457200" indent="-457200" algn="l">
              <a:buFont typeface="Arial" panose="020B0604020202020204" pitchFamily="34" charset="0"/>
              <a:buChar char="•"/>
            </a:pPr>
            <a:endParaRPr lang="en-US" sz="2200" dirty="0"/>
          </a:p>
        </p:txBody>
      </p:sp>
    </p:spTree>
    <p:extLst>
      <p:ext uri="{BB962C8B-B14F-4D97-AF65-F5344CB8AC3E}">
        <p14:creationId xmlns:p14="http://schemas.microsoft.com/office/powerpoint/2010/main" val="2859511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FE0BF-F877-4BA9-9557-CCBA4A20457B}"/>
              </a:ext>
            </a:extLst>
          </p:cNvPr>
          <p:cNvSpPr>
            <a:spLocks noGrp="1"/>
          </p:cNvSpPr>
          <p:nvPr>
            <p:ph type="title"/>
          </p:nvPr>
        </p:nvSpPr>
        <p:spPr>
          <a:xfrm>
            <a:off x="838200" y="623033"/>
            <a:ext cx="10515600" cy="1325563"/>
          </a:xfrm>
        </p:spPr>
        <p:txBody>
          <a:bodyPr/>
          <a:lstStyle/>
          <a:p>
            <a:pPr algn="ctr"/>
            <a:r>
              <a:rPr lang="en-US" b="1" dirty="0">
                <a:solidFill>
                  <a:srgbClr val="7030A0"/>
                </a:solidFill>
              </a:rPr>
              <a:t>Images</a:t>
            </a:r>
            <a:endParaRPr lang="en-US" dirty="0"/>
          </a:p>
        </p:txBody>
      </p:sp>
      <p:sp>
        <p:nvSpPr>
          <p:cNvPr id="3" name="Content Placeholder 2">
            <a:extLst>
              <a:ext uri="{FF2B5EF4-FFF2-40B4-BE49-F238E27FC236}">
                <a16:creationId xmlns:a16="http://schemas.microsoft.com/office/drawing/2014/main" id="{B69B32D7-7A05-46CA-B409-663A40E1D7BD}"/>
              </a:ext>
            </a:extLst>
          </p:cNvPr>
          <p:cNvSpPr>
            <a:spLocks noGrp="1"/>
          </p:cNvSpPr>
          <p:nvPr>
            <p:ph idx="1"/>
          </p:nvPr>
        </p:nvSpPr>
        <p:spPr>
          <a:xfrm>
            <a:off x="838200" y="1948596"/>
            <a:ext cx="10515600" cy="3870982"/>
          </a:xfrm>
        </p:spPr>
        <p:txBody>
          <a:bodyPr/>
          <a:lstStyle/>
          <a:p>
            <a:pPr marL="457200" indent="-457200" algn="l">
              <a:buFont typeface="Arial" panose="020B0604020202020204" pitchFamily="34" charset="0"/>
              <a:buChar char="•"/>
            </a:pPr>
            <a:r>
              <a:rPr lang="en-US" dirty="0"/>
              <a:t>All images must have alt text or alternative text (alt tags). </a:t>
            </a:r>
            <a:br>
              <a:rPr lang="en-US" dirty="0"/>
            </a:br>
            <a:endParaRPr lang="en-US" dirty="0"/>
          </a:p>
          <a:p>
            <a:pPr marL="457200" indent="-457200" algn="l">
              <a:buFont typeface="Arial" panose="020B0604020202020204" pitchFamily="34" charset="0"/>
              <a:buChar char="•"/>
            </a:pPr>
            <a:r>
              <a:rPr lang="en-US" dirty="0"/>
              <a:t>Alt text is a brief description of the image. </a:t>
            </a:r>
          </a:p>
          <a:p>
            <a:pPr marL="457200" indent="-457200" algn="l">
              <a:buFont typeface="Arial" panose="020B0604020202020204" pitchFamily="34" charset="0"/>
              <a:buChar char="•"/>
            </a:pPr>
            <a:endParaRPr lang="en-US" dirty="0"/>
          </a:p>
          <a:p>
            <a:pPr marL="457200" indent="-457200"/>
            <a:r>
              <a:rPr lang="en-US" dirty="0"/>
              <a:t>Alt text is the information that screen readers read to a person who is visually impaired to describe the image.</a:t>
            </a:r>
          </a:p>
          <a:p>
            <a:pPr marL="457200" indent="-457200" algn="l">
              <a:buFont typeface="Arial" panose="020B0604020202020204" pitchFamily="34" charset="0"/>
              <a:buChar char="•"/>
            </a:pPr>
            <a:endParaRPr lang="en-US" dirty="0"/>
          </a:p>
        </p:txBody>
      </p:sp>
    </p:spTree>
    <p:extLst>
      <p:ext uri="{BB962C8B-B14F-4D97-AF65-F5344CB8AC3E}">
        <p14:creationId xmlns:p14="http://schemas.microsoft.com/office/powerpoint/2010/main" val="24105123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7424E-BD1B-4859-A74F-B20B5D825A91}"/>
              </a:ext>
            </a:extLst>
          </p:cNvPr>
          <p:cNvSpPr>
            <a:spLocks noGrp="1"/>
          </p:cNvSpPr>
          <p:nvPr>
            <p:ph type="title"/>
          </p:nvPr>
        </p:nvSpPr>
        <p:spPr/>
        <p:txBody>
          <a:bodyPr/>
          <a:lstStyle/>
          <a:p>
            <a:pPr algn="ctr"/>
            <a:r>
              <a:rPr lang="en-US" b="1" dirty="0">
                <a:solidFill>
                  <a:srgbClr val="7030A0"/>
                </a:solidFill>
              </a:rPr>
              <a:t>Images on web pages have 3 main purposes</a:t>
            </a:r>
            <a:endParaRPr lang="en-US" dirty="0"/>
          </a:p>
        </p:txBody>
      </p:sp>
      <p:sp>
        <p:nvSpPr>
          <p:cNvPr id="3" name="Content Placeholder 2">
            <a:extLst>
              <a:ext uri="{FF2B5EF4-FFF2-40B4-BE49-F238E27FC236}">
                <a16:creationId xmlns:a16="http://schemas.microsoft.com/office/drawing/2014/main" id="{0F1E212F-0895-4DBE-AB5B-F07D9B50E6DB}"/>
              </a:ext>
            </a:extLst>
          </p:cNvPr>
          <p:cNvSpPr>
            <a:spLocks noGrp="1"/>
          </p:cNvSpPr>
          <p:nvPr>
            <p:ph idx="1"/>
          </p:nvPr>
        </p:nvSpPr>
        <p:spPr/>
        <p:txBody>
          <a:bodyPr>
            <a:normAutofit/>
          </a:bodyPr>
          <a:lstStyle/>
          <a:p>
            <a:pPr marL="342900" indent="-342900" algn="l">
              <a:buFont typeface="Arial" panose="020B0604020202020204" pitchFamily="34" charset="0"/>
              <a:buChar char="•"/>
            </a:pPr>
            <a:r>
              <a:rPr lang="en-US" sz="2400" dirty="0"/>
              <a:t>Convey simple information</a:t>
            </a:r>
          </a:p>
          <a:p>
            <a:pPr marL="342900" indent="-342900" algn="l">
              <a:buFont typeface="Arial" panose="020B0604020202020204" pitchFamily="34" charset="0"/>
              <a:buChar char="•"/>
            </a:pPr>
            <a:endParaRPr lang="en-US" sz="2400" dirty="0"/>
          </a:p>
          <a:p>
            <a:pPr marL="342900" indent="-342900" algn="l">
              <a:buFont typeface="Arial" panose="020B0604020202020204" pitchFamily="34" charset="0"/>
              <a:buChar char="•"/>
            </a:pPr>
            <a:r>
              <a:rPr lang="en-US" sz="2400" dirty="0"/>
              <a:t>Convey complex information</a:t>
            </a:r>
          </a:p>
          <a:p>
            <a:pPr marL="342900" indent="-342900" algn="l">
              <a:buFont typeface="Arial" panose="020B0604020202020204" pitchFamily="34" charset="0"/>
              <a:buChar char="•"/>
            </a:pPr>
            <a:endParaRPr lang="en-US" sz="2400" dirty="0"/>
          </a:p>
          <a:p>
            <a:pPr marL="342900" indent="-342900" algn="l">
              <a:buFont typeface="Arial" panose="020B0604020202020204" pitchFamily="34" charset="0"/>
              <a:buChar char="•"/>
            </a:pPr>
            <a:r>
              <a:rPr lang="en-US" sz="2400" dirty="0"/>
              <a:t>Decorative</a:t>
            </a:r>
            <a:endParaRPr lang="en-US" dirty="0"/>
          </a:p>
        </p:txBody>
      </p:sp>
    </p:spTree>
    <p:extLst>
      <p:ext uri="{BB962C8B-B14F-4D97-AF65-F5344CB8AC3E}">
        <p14:creationId xmlns:p14="http://schemas.microsoft.com/office/powerpoint/2010/main" val="1307143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C4181-97C6-4C01-8CE0-A2181638D1F2}"/>
              </a:ext>
            </a:extLst>
          </p:cNvPr>
          <p:cNvSpPr>
            <a:spLocks noGrp="1"/>
          </p:cNvSpPr>
          <p:nvPr>
            <p:ph type="title"/>
          </p:nvPr>
        </p:nvSpPr>
        <p:spPr/>
        <p:txBody>
          <a:bodyPr/>
          <a:lstStyle/>
          <a:p>
            <a:pPr algn="ctr"/>
            <a:r>
              <a:rPr lang="en-US" b="1" dirty="0">
                <a:solidFill>
                  <a:srgbClr val="7030A0"/>
                </a:solidFill>
              </a:rPr>
              <a:t>Simple Images</a:t>
            </a:r>
            <a:endParaRPr lang="en-US" dirty="0"/>
          </a:p>
        </p:txBody>
      </p:sp>
      <p:sp>
        <p:nvSpPr>
          <p:cNvPr id="3" name="Content Placeholder 2">
            <a:extLst>
              <a:ext uri="{FF2B5EF4-FFF2-40B4-BE49-F238E27FC236}">
                <a16:creationId xmlns:a16="http://schemas.microsoft.com/office/drawing/2014/main" id="{A6E041CB-845F-43F9-95F7-7E700FF3F68A}"/>
              </a:ext>
            </a:extLst>
          </p:cNvPr>
          <p:cNvSpPr>
            <a:spLocks noGrp="1"/>
          </p:cNvSpPr>
          <p:nvPr>
            <p:ph idx="1"/>
          </p:nvPr>
        </p:nvSpPr>
        <p:spPr/>
        <p:txBody>
          <a:bodyPr/>
          <a:lstStyle/>
          <a:p>
            <a:pPr lvl="1"/>
            <a:r>
              <a:rPr lang="en-US" dirty="0"/>
              <a:t>Includes pictures, icons, drawings, or logos. </a:t>
            </a:r>
          </a:p>
          <a:p>
            <a:pPr lvl="1"/>
            <a:endParaRPr lang="en-US" dirty="0"/>
          </a:p>
          <a:p>
            <a:pPr lvl="1"/>
            <a:r>
              <a:rPr lang="en-US" dirty="0"/>
              <a:t>Limit alt text 125 characters or less.</a:t>
            </a:r>
          </a:p>
          <a:p>
            <a:endParaRPr lang="en-US" dirty="0"/>
          </a:p>
        </p:txBody>
      </p:sp>
    </p:spTree>
    <p:extLst>
      <p:ext uri="{BB962C8B-B14F-4D97-AF65-F5344CB8AC3E}">
        <p14:creationId xmlns:p14="http://schemas.microsoft.com/office/powerpoint/2010/main" val="27570753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B2D7D-172C-4577-BCBF-6B659F4BAAC4}"/>
              </a:ext>
            </a:extLst>
          </p:cNvPr>
          <p:cNvSpPr>
            <a:spLocks noGrp="1"/>
          </p:cNvSpPr>
          <p:nvPr>
            <p:ph type="title"/>
          </p:nvPr>
        </p:nvSpPr>
        <p:spPr/>
        <p:txBody>
          <a:bodyPr/>
          <a:lstStyle/>
          <a:p>
            <a:pPr algn="ctr"/>
            <a:r>
              <a:rPr lang="en-US" b="1" dirty="0">
                <a:solidFill>
                  <a:schemeClr val="accent6">
                    <a:lumMod val="75000"/>
                  </a:schemeClr>
                </a:solidFill>
              </a:rPr>
              <a:t>Myth #4:</a:t>
            </a:r>
          </a:p>
        </p:txBody>
      </p:sp>
      <p:sp>
        <p:nvSpPr>
          <p:cNvPr id="3" name="Content Placeholder 2">
            <a:extLst>
              <a:ext uri="{FF2B5EF4-FFF2-40B4-BE49-F238E27FC236}">
                <a16:creationId xmlns:a16="http://schemas.microsoft.com/office/drawing/2014/main" id="{296B9403-9D5C-4B1D-A2E4-227CE2AB57A3}"/>
              </a:ext>
            </a:extLst>
          </p:cNvPr>
          <p:cNvSpPr>
            <a:spLocks noGrp="1"/>
          </p:cNvSpPr>
          <p:nvPr>
            <p:ph idx="1"/>
          </p:nvPr>
        </p:nvSpPr>
        <p:spPr>
          <a:xfrm>
            <a:off x="838200" y="1825625"/>
            <a:ext cx="10515600" cy="4207427"/>
          </a:xfrm>
        </p:spPr>
        <p:txBody>
          <a:bodyPr>
            <a:normAutofit/>
          </a:bodyPr>
          <a:lstStyle/>
          <a:p>
            <a:pPr marL="0" indent="0" algn="ctr" fontAlgn="base">
              <a:buNone/>
            </a:pPr>
            <a:r>
              <a:rPr lang="en-US" dirty="0"/>
              <a:t>Accessible design interferes with creative design.</a:t>
            </a:r>
          </a:p>
          <a:p>
            <a:pPr marL="0" indent="0" algn="ctr">
              <a:buNone/>
            </a:pPr>
            <a:endParaRPr lang="en-US" dirty="0"/>
          </a:p>
          <a:p>
            <a:pPr marL="0" indent="0" algn="ctr">
              <a:buNone/>
            </a:pPr>
            <a:r>
              <a:rPr lang="en-US" b="1" dirty="0">
                <a:solidFill>
                  <a:schemeClr val="accent6">
                    <a:lumMod val="75000"/>
                  </a:schemeClr>
                </a:solidFill>
              </a:rPr>
              <a:t>Truth: </a:t>
            </a:r>
          </a:p>
          <a:p>
            <a:pPr marL="0" indent="0" algn="ctr">
              <a:buNone/>
            </a:pPr>
            <a:r>
              <a:rPr lang="en-US" dirty="0"/>
              <a:t>More complex designs can be implemented while remaining accessible. The key is to incorporate elements that do not interfere with legibility, screen reader access or keyboard access. </a:t>
            </a:r>
          </a:p>
        </p:txBody>
      </p:sp>
    </p:spTree>
    <p:extLst>
      <p:ext uri="{BB962C8B-B14F-4D97-AF65-F5344CB8AC3E}">
        <p14:creationId xmlns:p14="http://schemas.microsoft.com/office/powerpoint/2010/main" val="24184767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7C920-0036-4DEA-8DA6-EE37E178796E}"/>
              </a:ext>
            </a:extLst>
          </p:cNvPr>
          <p:cNvSpPr>
            <a:spLocks noGrp="1"/>
          </p:cNvSpPr>
          <p:nvPr>
            <p:ph type="title"/>
          </p:nvPr>
        </p:nvSpPr>
        <p:spPr/>
        <p:txBody>
          <a:bodyPr/>
          <a:lstStyle/>
          <a:p>
            <a:pPr algn="ctr"/>
            <a:r>
              <a:rPr lang="en-US" b="1" dirty="0">
                <a:solidFill>
                  <a:srgbClr val="7030A0"/>
                </a:solidFill>
              </a:rPr>
              <a:t>Complex Images</a:t>
            </a:r>
            <a:endParaRPr lang="en-US" dirty="0"/>
          </a:p>
        </p:txBody>
      </p:sp>
      <p:sp>
        <p:nvSpPr>
          <p:cNvPr id="3" name="Content Placeholder 2">
            <a:extLst>
              <a:ext uri="{FF2B5EF4-FFF2-40B4-BE49-F238E27FC236}">
                <a16:creationId xmlns:a16="http://schemas.microsoft.com/office/drawing/2014/main" id="{B457F3C9-08AD-4052-9CD9-FE4C91D343C4}"/>
              </a:ext>
            </a:extLst>
          </p:cNvPr>
          <p:cNvSpPr>
            <a:spLocks noGrp="1"/>
          </p:cNvSpPr>
          <p:nvPr>
            <p:ph idx="1"/>
          </p:nvPr>
        </p:nvSpPr>
        <p:spPr/>
        <p:txBody>
          <a:bodyPr>
            <a:normAutofit fontScale="92500" lnSpcReduction="10000"/>
          </a:bodyPr>
          <a:lstStyle/>
          <a:p>
            <a:r>
              <a:rPr lang="en-US" dirty="0"/>
              <a:t>Includes graphs and charts</a:t>
            </a:r>
          </a:p>
          <a:p>
            <a:endParaRPr lang="en-US" dirty="0"/>
          </a:p>
          <a:p>
            <a:r>
              <a:rPr lang="en-US" dirty="0"/>
              <a:t>Usually requires a long description which is more than 125 characters</a:t>
            </a:r>
          </a:p>
          <a:p>
            <a:endParaRPr lang="en-US" dirty="0"/>
          </a:p>
          <a:p>
            <a:r>
              <a:rPr lang="en-US" dirty="0"/>
              <a:t>Add a long description to the content on the page </a:t>
            </a:r>
          </a:p>
          <a:p>
            <a:endParaRPr lang="en-US" dirty="0"/>
          </a:p>
          <a:p>
            <a:r>
              <a:rPr lang="en-US" dirty="0"/>
              <a:t>Long description should be the text equivalent of the information that’s being presented graphically and can be added in the content section of the page</a:t>
            </a:r>
          </a:p>
          <a:p>
            <a:endParaRPr lang="en-US" dirty="0"/>
          </a:p>
          <a:p>
            <a:endParaRPr lang="en-US" dirty="0"/>
          </a:p>
        </p:txBody>
      </p:sp>
    </p:spTree>
    <p:extLst>
      <p:ext uri="{BB962C8B-B14F-4D97-AF65-F5344CB8AC3E}">
        <p14:creationId xmlns:p14="http://schemas.microsoft.com/office/powerpoint/2010/main" val="14133757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63486-D578-4CD0-BEF3-B31F94D15634}"/>
              </a:ext>
            </a:extLst>
          </p:cNvPr>
          <p:cNvSpPr>
            <a:spLocks noGrp="1"/>
          </p:cNvSpPr>
          <p:nvPr>
            <p:ph type="title"/>
          </p:nvPr>
        </p:nvSpPr>
        <p:spPr/>
        <p:txBody>
          <a:bodyPr/>
          <a:lstStyle/>
          <a:p>
            <a:pPr algn="ctr"/>
            <a:r>
              <a:rPr lang="en-US" b="1" dirty="0">
                <a:solidFill>
                  <a:srgbClr val="7030A0"/>
                </a:solidFill>
              </a:rPr>
              <a:t>Decorative Images</a:t>
            </a:r>
            <a:endParaRPr lang="en-US" dirty="0"/>
          </a:p>
        </p:txBody>
      </p:sp>
      <p:sp>
        <p:nvSpPr>
          <p:cNvPr id="3" name="Content Placeholder 2">
            <a:extLst>
              <a:ext uri="{FF2B5EF4-FFF2-40B4-BE49-F238E27FC236}">
                <a16:creationId xmlns:a16="http://schemas.microsoft.com/office/drawing/2014/main" id="{1B3EB139-1C03-4B33-8CF4-420EAAFCB3C1}"/>
              </a:ext>
            </a:extLst>
          </p:cNvPr>
          <p:cNvSpPr>
            <a:spLocks noGrp="1"/>
          </p:cNvSpPr>
          <p:nvPr>
            <p:ph idx="1"/>
          </p:nvPr>
        </p:nvSpPr>
        <p:spPr/>
        <p:txBody>
          <a:bodyPr/>
          <a:lstStyle/>
          <a:p>
            <a:pPr lvl="1"/>
            <a:r>
              <a:rPr lang="en-US" dirty="0"/>
              <a:t>Only for decoration.</a:t>
            </a:r>
          </a:p>
          <a:p>
            <a:pPr lvl="1"/>
            <a:endParaRPr lang="en-US" dirty="0"/>
          </a:p>
          <a:p>
            <a:pPr lvl="1"/>
            <a:r>
              <a:rPr lang="en-US" dirty="0"/>
              <a:t>Does not convey any important information or meaning.  </a:t>
            </a:r>
          </a:p>
          <a:p>
            <a:pPr lvl="1"/>
            <a:endParaRPr lang="en-US" dirty="0"/>
          </a:p>
          <a:p>
            <a:pPr lvl="1"/>
            <a:r>
              <a:rPr lang="en-US" dirty="0"/>
              <a:t>Requires empty alt text.</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51444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ABC78-1AAF-4732-90C7-FC9F442609E5}"/>
              </a:ext>
            </a:extLst>
          </p:cNvPr>
          <p:cNvSpPr>
            <a:spLocks noGrp="1"/>
          </p:cNvSpPr>
          <p:nvPr>
            <p:ph type="title"/>
          </p:nvPr>
        </p:nvSpPr>
        <p:spPr/>
        <p:txBody>
          <a:bodyPr/>
          <a:lstStyle/>
          <a:p>
            <a:pPr algn="ctr"/>
            <a:r>
              <a:rPr lang="en-US" b="1" dirty="0">
                <a:solidFill>
                  <a:srgbClr val="7030A0"/>
                </a:solidFill>
              </a:rPr>
              <a:t>How to write good alt text</a:t>
            </a:r>
            <a:endParaRPr lang="en-US" dirty="0"/>
          </a:p>
        </p:txBody>
      </p:sp>
      <p:sp>
        <p:nvSpPr>
          <p:cNvPr id="3" name="Content Placeholder 2">
            <a:extLst>
              <a:ext uri="{FF2B5EF4-FFF2-40B4-BE49-F238E27FC236}">
                <a16:creationId xmlns:a16="http://schemas.microsoft.com/office/drawing/2014/main" id="{0C49F4DC-1E29-4352-AFF5-0A9CCB3139BA}"/>
              </a:ext>
            </a:extLst>
          </p:cNvPr>
          <p:cNvSpPr>
            <a:spLocks noGrp="1"/>
          </p:cNvSpPr>
          <p:nvPr>
            <p:ph idx="1"/>
          </p:nvPr>
        </p:nvSpPr>
        <p:spPr>
          <a:xfrm>
            <a:off x="838200" y="1690689"/>
            <a:ext cx="10515600" cy="3995004"/>
          </a:xfrm>
        </p:spPr>
        <p:txBody>
          <a:bodyPr>
            <a:normAutofit/>
          </a:bodyPr>
          <a:lstStyle/>
          <a:p>
            <a:pPr marL="457200" lvl="0" indent="-457200" algn="l">
              <a:buFont typeface="Arial" panose="020B0604020202020204" pitchFamily="34" charset="0"/>
              <a:buChar char="•"/>
            </a:pPr>
            <a:endParaRPr lang="en-US" sz="2400" dirty="0"/>
          </a:p>
          <a:p>
            <a:pPr marL="457200" lvl="0" indent="-457200" algn="l">
              <a:buFont typeface="Arial" panose="020B0604020202020204" pitchFamily="34" charset="0"/>
              <a:buChar char="•"/>
            </a:pPr>
            <a:r>
              <a:rPr lang="en-US" sz="2400" dirty="0"/>
              <a:t>Alt text should be in the proper context.</a:t>
            </a:r>
            <a:br>
              <a:rPr lang="en-US" sz="2400" dirty="0"/>
            </a:br>
            <a:endParaRPr lang="en-US" sz="2400" dirty="0"/>
          </a:p>
          <a:p>
            <a:pPr marL="457200" lvl="0" indent="-457200" algn="l">
              <a:buFont typeface="Arial" panose="020B0604020202020204" pitchFamily="34" charset="0"/>
              <a:buChar char="•"/>
            </a:pPr>
            <a:r>
              <a:rPr lang="en-US" sz="2400" dirty="0"/>
              <a:t>Do not include the text “picture of” or “image of.” </a:t>
            </a:r>
            <a:br>
              <a:rPr lang="en-US" sz="2400" dirty="0"/>
            </a:br>
            <a:endParaRPr lang="en-US" sz="2400" dirty="0"/>
          </a:p>
          <a:p>
            <a:pPr marL="457200" lvl="0" indent="-457200" algn="l">
              <a:buFont typeface="Arial" panose="020B0604020202020204" pitchFamily="34" charset="0"/>
              <a:buChar char="•"/>
            </a:pPr>
            <a:r>
              <a:rPr lang="en-US" sz="2400" dirty="0"/>
              <a:t>Describe the image as clearly and concisely as possible but keep it short to no more than 125 characters.</a:t>
            </a:r>
            <a:br>
              <a:rPr lang="en-US" sz="2400" dirty="0"/>
            </a:br>
            <a:endParaRPr lang="en-US" sz="2400" dirty="0"/>
          </a:p>
          <a:p>
            <a:pPr marL="457200" lvl="0" indent="-457200" algn="l">
              <a:buFont typeface="Arial" panose="020B0604020202020204" pitchFamily="34" charset="0"/>
              <a:buChar char="•"/>
            </a:pPr>
            <a:r>
              <a:rPr lang="en-US" sz="2400" dirty="0"/>
              <a:t>If an image needs a longer description, describe the image in the content of the article and provide a shorter alt text. </a:t>
            </a:r>
          </a:p>
          <a:p>
            <a:pPr marL="457200" lvl="0" indent="-457200" algn="l">
              <a:buFont typeface="Arial" panose="020B0604020202020204" pitchFamily="34" charset="0"/>
              <a:buChar char="•"/>
            </a:pPr>
            <a:endParaRPr lang="en-US" sz="2400" dirty="0"/>
          </a:p>
          <a:p>
            <a:pPr marL="457200" indent="-457200" algn="l">
              <a:buFont typeface="Arial" panose="020B0604020202020204" pitchFamily="34" charset="0"/>
              <a:buChar char="•"/>
            </a:pPr>
            <a:endParaRPr lang="en-US" sz="2400" dirty="0"/>
          </a:p>
          <a:p>
            <a:pPr marL="457200" indent="-457200" algn="l">
              <a:buFont typeface="Arial" panose="020B0604020202020204" pitchFamily="34" charset="0"/>
              <a:buChar char="•"/>
            </a:pPr>
            <a:endParaRPr lang="en-US" sz="2400" dirty="0"/>
          </a:p>
        </p:txBody>
      </p:sp>
    </p:spTree>
    <p:extLst>
      <p:ext uri="{BB962C8B-B14F-4D97-AF65-F5344CB8AC3E}">
        <p14:creationId xmlns:p14="http://schemas.microsoft.com/office/powerpoint/2010/main" val="2425916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E127D-241C-4020-96F4-A1DC7406720D}"/>
              </a:ext>
            </a:extLst>
          </p:cNvPr>
          <p:cNvSpPr>
            <a:spLocks noGrp="1"/>
          </p:cNvSpPr>
          <p:nvPr>
            <p:ph type="title"/>
          </p:nvPr>
        </p:nvSpPr>
        <p:spPr/>
        <p:txBody>
          <a:bodyPr/>
          <a:lstStyle/>
          <a:p>
            <a:pPr algn="ctr"/>
            <a:r>
              <a:rPr lang="en-US" b="1" dirty="0">
                <a:solidFill>
                  <a:srgbClr val="7030A0"/>
                </a:solidFill>
              </a:rPr>
              <a:t>How to write good alt text (Continued)</a:t>
            </a:r>
            <a:endParaRPr lang="en-US" dirty="0"/>
          </a:p>
        </p:txBody>
      </p:sp>
      <p:sp>
        <p:nvSpPr>
          <p:cNvPr id="3" name="Content Placeholder 2">
            <a:extLst>
              <a:ext uri="{FF2B5EF4-FFF2-40B4-BE49-F238E27FC236}">
                <a16:creationId xmlns:a16="http://schemas.microsoft.com/office/drawing/2014/main" id="{60BC558D-FD42-4445-A289-D7BBC9E37C80}"/>
              </a:ext>
            </a:extLst>
          </p:cNvPr>
          <p:cNvSpPr>
            <a:spLocks noGrp="1"/>
          </p:cNvSpPr>
          <p:nvPr>
            <p:ph idx="1"/>
          </p:nvPr>
        </p:nvSpPr>
        <p:spPr/>
        <p:txBody>
          <a:bodyPr/>
          <a:lstStyle/>
          <a:p>
            <a:pPr marL="457200" lvl="0" indent="-457200"/>
            <a:endParaRPr lang="en-US" dirty="0"/>
          </a:p>
          <a:p>
            <a:pPr marL="457200" lvl="0" indent="-457200"/>
            <a:r>
              <a:rPr lang="en-US" dirty="0"/>
              <a:t>As with any text, use proper punctuation, spelling and spacing in the alt text. </a:t>
            </a:r>
            <a:br>
              <a:rPr lang="en-US" dirty="0"/>
            </a:br>
            <a:endParaRPr lang="en-US" dirty="0"/>
          </a:p>
          <a:p>
            <a:pPr marL="457200" lvl="0" indent="-457200"/>
            <a:r>
              <a:rPr lang="en-US" dirty="0"/>
              <a:t>Provide the content and the function of the image. </a:t>
            </a:r>
            <a:br>
              <a:rPr lang="en-US" dirty="0"/>
            </a:br>
            <a:endParaRPr lang="en-US" dirty="0"/>
          </a:p>
          <a:p>
            <a:pPr marL="457200" indent="-457200"/>
            <a:r>
              <a:rPr lang="en-US" dirty="0"/>
              <a:t>Try to avoid using images that contain text. </a:t>
            </a:r>
          </a:p>
          <a:p>
            <a:pPr marL="457200" lvl="0" indent="-457200"/>
            <a:endParaRPr lang="en-US" dirty="0"/>
          </a:p>
          <a:p>
            <a:endParaRPr lang="en-US" dirty="0"/>
          </a:p>
        </p:txBody>
      </p:sp>
    </p:spTree>
    <p:extLst>
      <p:ext uri="{BB962C8B-B14F-4D97-AF65-F5344CB8AC3E}">
        <p14:creationId xmlns:p14="http://schemas.microsoft.com/office/powerpoint/2010/main" val="2173768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8A623-9F1E-42DB-9F62-3CC50DC6E689}"/>
              </a:ext>
            </a:extLst>
          </p:cNvPr>
          <p:cNvSpPr>
            <a:spLocks noGrp="1"/>
          </p:cNvSpPr>
          <p:nvPr>
            <p:ph type="title"/>
          </p:nvPr>
        </p:nvSpPr>
        <p:spPr/>
        <p:txBody>
          <a:bodyPr/>
          <a:lstStyle/>
          <a:p>
            <a:pPr algn="ctr"/>
            <a:r>
              <a:rPr lang="en-US" b="1" dirty="0">
                <a:solidFill>
                  <a:srgbClr val="7030A0"/>
                </a:solidFill>
              </a:rPr>
              <a:t>Which Description is best?</a:t>
            </a:r>
            <a:endParaRPr lang="en-US" dirty="0"/>
          </a:p>
        </p:txBody>
      </p:sp>
      <p:pic>
        <p:nvPicPr>
          <p:cNvPr id="6" name="Content Placeholder 5" descr="Two red roses on a bush.">
            <a:extLst>
              <a:ext uri="{FF2B5EF4-FFF2-40B4-BE49-F238E27FC236}">
                <a16:creationId xmlns:a16="http://schemas.microsoft.com/office/drawing/2014/main" id="{0140871B-3095-4AC3-887B-2184E664B14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048774"/>
            <a:ext cx="5181600" cy="3446252"/>
          </a:xfrm>
        </p:spPr>
      </p:pic>
      <p:sp>
        <p:nvSpPr>
          <p:cNvPr id="4" name="Content Placeholder 3">
            <a:extLst>
              <a:ext uri="{FF2B5EF4-FFF2-40B4-BE49-F238E27FC236}">
                <a16:creationId xmlns:a16="http://schemas.microsoft.com/office/drawing/2014/main" id="{9072FE48-E9CC-469F-98E5-BF1490C38D8D}"/>
              </a:ext>
            </a:extLst>
          </p:cNvPr>
          <p:cNvSpPr>
            <a:spLocks noGrp="1"/>
          </p:cNvSpPr>
          <p:nvPr>
            <p:ph sz="half" idx="2"/>
          </p:nvPr>
        </p:nvSpPr>
        <p:spPr/>
        <p:txBody>
          <a:bodyPr>
            <a:normAutofit/>
          </a:bodyPr>
          <a:lstStyle/>
          <a:p>
            <a:pPr marL="457200" lvl="0" indent="-457200" algn="l">
              <a:buFont typeface="Arial" panose="020B0604020202020204" pitchFamily="34" charset="0"/>
              <a:buChar char="•"/>
            </a:pPr>
            <a:endParaRPr lang="en-US" dirty="0"/>
          </a:p>
          <a:p>
            <a:pPr marL="457200" lvl="0" indent="-457200" algn="l">
              <a:buFont typeface="Arial" panose="020B0604020202020204" pitchFamily="34" charset="0"/>
              <a:buChar char="•"/>
            </a:pPr>
            <a:r>
              <a:rPr lang="en-US" sz="2400" dirty="0"/>
              <a:t>Roses.</a:t>
            </a:r>
          </a:p>
          <a:p>
            <a:pPr marL="457200" lvl="0" indent="-457200" algn="l">
              <a:buFont typeface="Arial" panose="020B0604020202020204" pitchFamily="34" charset="0"/>
              <a:buChar char="•"/>
            </a:pPr>
            <a:r>
              <a:rPr lang="en-US" sz="2400" dirty="0"/>
              <a:t>Two red roses on a bush.</a:t>
            </a:r>
          </a:p>
          <a:p>
            <a:pPr marL="457200" lvl="0" indent="-457200" algn="l">
              <a:buFont typeface="Arial" panose="020B0604020202020204" pitchFamily="34" charset="0"/>
              <a:buChar char="•"/>
            </a:pPr>
            <a:r>
              <a:rPr lang="en-US" sz="2400" dirty="0"/>
              <a:t>One red rose on the left and a red blossoming rose on the right of a rose bush with stems that have stickers and leaves and blurred green grass in the background.</a:t>
            </a:r>
          </a:p>
          <a:p>
            <a:pPr marL="457200" indent="-457200" algn="l">
              <a:buFont typeface="Arial" panose="020B0604020202020204" pitchFamily="34" charset="0"/>
              <a:buChar char="•"/>
            </a:pPr>
            <a:endParaRPr lang="en-US" dirty="0"/>
          </a:p>
          <a:p>
            <a:pPr marL="457200" indent="-457200" algn="l">
              <a:buFont typeface="Arial" panose="020B0604020202020204" pitchFamily="34" charset="0"/>
              <a:buChar char="•"/>
            </a:pPr>
            <a:endParaRPr lang="en-US" dirty="0"/>
          </a:p>
          <a:p>
            <a:pPr marL="285750" indent="-285750" algn="l">
              <a:buFont typeface="Arial" panose="020B0604020202020204" pitchFamily="34" charset="0"/>
              <a:buChar char="•"/>
            </a:pPr>
            <a:endParaRPr lang="en-US" sz="1400" dirty="0"/>
          </a:p>
          <a:p>
            <a:pPr marL="457200" indent="-457200" algn="l">
              <a:buFont typeface="Arial" panose="020B0604020202020204" pitchFamily="34" charset="0"/>
              <a:buChar char="•"/>
            </a:pPr>
            <a:endParaRPr lang="en-US" dirty="0"/>
          </a:p>
        </p:txBody>
      </p:sp>
    </p:spTree>
    <p:extLst>
      <p:ext uri="{BB962C8B-B14F-4D97-AF65-F5344CB8AC3E}">
        <p14:creationId xmlns:p14="http://schemas.microsoft.com/office/powerpoint/2010/main" val="5418263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541F5-FD5C-4FD4-930A-BE8EFC53C0CB}"/>
              </a:ext>
            </a:extLst>
          </p:cNvPr>
          <p:cNvSpPr>
            <a:spLocks noGrp="1"/>
          </p:cNvSpPr>
          <p:nvPr>
            <p:ph type="title"/>
          </p:nvPr>
        </p:nvSpPr>
        <p:spPr/>
        <p:txBody>
          <a:bodyPr/>
          <a:lstStyle/>
          <a:p>
            <a:pPr algn="ctr"/>
            <a:r>
              <a:rPr lang="en-US" b="1" dirty="0">
                <a:solidFill>
                  <a:srgbClr val="7030A0"/>
                </a:solidFill>
              </a:rPr>
              <a:t>Which Description is best? (Continued)</a:t>
            </a:r>
            <a:endParaRPr lang="en-US" dirty="0"/>
          </a:p>
        </p:txBody>
      </p:sp>
      <p:sp>
        <p:nvSpPr>
          <p:cNvPr id="3" name="Content Placeholder 2">
            <a:extLst>
              <a:ext uri="{FF2B5EF4-FFF2-40B4-BE49-F238E27FC236}">
                <a16:creationId xmlns:a16="http://schemas.microsoft.com/office/drawing/2014/main" id="{7097B703-A38D-4778-A070-2BB30EEAE044}"/>
              </a:ext>
            </a:extLst>
          </p:cNvPr>
          <p:cNvSpPr>
            <a:spLocks noGrp="1"/>
          </p:cNvSpPr>
          <p:nvPr>
            <p:ph idx="1"/>
          </p:nvPr>
        </p:nvSpPr>
        <p:spPr>
          <a:xfrm>
            <a:off x="5486401" y="2183971"/>
            <a:ext cx="6151605" cy="3240645"/>
          </a:xfrm>
        </p:spPr>
        <p:txBody>
          <a:bodyPr/>
          <a:lstStyle/>
          <a:p>
            <a:r>
              <a:rPr lang="en-US" dirty="0"/>
              <a:t>Pancakes.</a:t>
            </a:r>
          </a:p>
          <a:p>
            <a:r>
              <a:rPr lang="en-US" dirty="0"/>
              <a:t>Stack of blueberry pancakes sprinkled with powdered sugar.</a:t>
            </a:r>
          </a:p>
          <a:p>
            <a:r>
              <a:rPr lang="en-US" dirty="0"/>
              <a:t>Stack of 9 blueberry pancakes sprinkled with powdered sugar on a plate sitting on top of a napkin with a blurred-out coffee cup behind the plate.</a:t>
            </a:r>
          </a:p>
          <a:p>
            <a:endParaRPr lang="en-US" dirty="0"/>
          </a:p>
        </p:txBody>
      </p:sp>
      <p:pic>
        <p:nvPicPr>
          <p:cNvPr id="5" name="Picture 4" descr="Stack of blueberry pancakes sprinkled with powdered sugar.">
            <a:extLst>
              <a:ext uri="{FF2B5EF4-FFF2-40B4-BE49-F238E27FC236}">
                <a16:creationId xmlns:a16="http://schemas.microsoft.com/office/drawing/2014/main" id="{0D4B7B91-1490-4255-8541-DD0A54E854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6887" y="1899766"/>
            <a:ext cx="3546389" cy="4432986"/>
          </a:xfrm>
          <a:prstGeom prst="rect">
            <a:avLst/>
          </a:prstGeom>
        </p:spPr>
      </p:pic>
    </p:spTree>
    <p:extLst>
      <p:ext uri="{BB962C8B-B14F-4D97-AF65-F5344CB8AC3E}">
        <p14:creationId xmlns:p14="http://schemas.microsoft.com/office/powerpoint/2010/main" val="1669396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57E3C-141E-49C1-82A2-66E4E744EA3F}"/>
              </a:ext>
            </a:extLst>
          </p:cNvPr>
          <p:cNvSpPr>
            <a:spLocks noGrp="1"/>
          </p:cNvSpPr>
          <p:nvPr>
            <p:ph type="title"/>
          </p:nvPr>
        </p:nvSpPr>
        <p:spPr/>
        <p:txBody>
          <a:bodyPr/>
          <a:lstStyle/>
          <a:p>
            <a:pPr algn="ctr"/>
            <a:r>
              <a:rPr lang="en-US" b="1" dirty="0">
                <a:solidFill>
                  <a:srgbClr val="7030A0"/>
                </a:solidFill>
              </a:rPr>
              <a:t>Try to avoid images that contain text</a:t>
            </a:r>
            <a:endParaRPr lang="en-US" dirty="0"/>
          </a:p>
        </p:txBody>
      </p:sp>
      <p:pic>
        <p:nvPicPr>
          <p:cNvPr id="9" name="Content Placeholder 8" descr="Example of an image with text.">
            <a:extLst>
              <a:ext uri="{FF2B5EF4-FFF2-40B4-BE49-F238E27FC236}">
                <a16:creationId xmlns:a16="http://schemas.microsoft.com/office/drawing/2014/main" id="{AEEA3B4A-8FB7-4FF9-9AB4-F3B1757C086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38116" y="1530953"/>
            <a:ext cx="4304872" cy="4304872"/>
          </a:xfrm>
        </p:spPr>
      </p:pic>
      <p:pic>
        <p:nvPicPr>
          <p:cNvPr id="11" name="Picture 10" descr="Example of an image without text.">
            <a:extLst>
              <a:ext uri="{FF2B5EF4-FFF2-40B4-BE49-F238E27FC236}">
                <a16:creationId xmlns:a16="http://schemas.microsoft.com/office/drawing/2014/main" id="{2C8BD38D-D367-4483-B6FE-C097D56147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2433" y="1530953"/>
            <a:ext cx="4304871" cy="2869914"/>
          </a:xfrm>
          <a:prstGeom prst="rect">
            <a:avLst/>
          </a:prstGeom>
        </p:spPr>
      </p:pic>
      <p:sp>
        <p:nvSpPr>
          <p:cNvPr id="13" name="TextBox 12">
            <a:extLst>
              <a:ext uri="{FF2B5EF4-FFF2-40B4-BE49-F238E27FC236}">
                <a16:creationId xmlns:a16="http://schemas.microsoft.com/office/drawing/2014/main" id="{25D33C86-5033-4EA3-942B-91D1E5084561}"/>
              </a:ext>
            </a:extLst>
          </p:cNvPr>
          <p:cNvSpPr txBox="1"/>
          <p:nvPr/>
        </p:nvSpPr>
        <p:spPr>
          <a:xfrm>
            <a:off x="1751243" y="4400867"/>
            <a:ext cx="4218398" cy="1508105"/>
          </a:xfrm>
          <a:prstGeom prst="rect">
            <a:avLst/>
          </a:prstGeom>
          <a:noFill/>
        </p:spPr>
        <p:txBody>
          <a:bodyPr wrap="square" rtlCol="0">
            <a:spAutoFit/>
          </a:bodyPr>
          <a:lstStyle/>
          <a:p>
            <a:pPr algn="ctr"/>
            <a:r>
              <a:rPr lang="en-US" sz="3200" b="1" dirty="0"/>
              <a:t>This is accessible</a:t>
            </a:r>
          </a:p>
          <a:p>
            <a:r>
              <a:rPr lang="en-US" sz="2000" dirty="0"/>
              <a:t>It’s best to have images without text and put the text either in a caption or somewhere else in the article. </a:t>
            </a:r>
          </a:p>
        </p:txBody>
      </p:sp>
    </p:spTree>
    <p:extLst>
      <p:ext uri="{BB962C8B-B14F-4D97-AF65-F5344CB8AC3E}">
        <p14:creationId xmlns:p14="http://schemas.microsoft.com/office/powerpoint/2010/main" val="4046482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930CE-376A-473E-957C-7EDE6D26B4F2}"/>
              </a:ext>
            </a:extLst>
          </p:cNvPr>
          <p:cNvSpPr>
            <a:spLocks noGrp="1"/>
          </p:cNvSpPr>
          <p:nvPr>
            <p:ph type="title"/>
          </p:nvPr>
        </p:nvSpPr>
        <p:spPr/>
        <p:txBody>
          <a:bodyPr/>
          <a:lstStyle/>
          <a:p>
            <a:pPr algn="ctr"/>
            <a:r>
              <a:rPr lang="en-US" b="1" dirty="0">
                <a:solidFill>
                  <a:srgbClr val="7030A0"/>
                </a:solidFill>
              </a:rPr>
              <a:t>Adding a long description to a graph</a:t>
            </a:r>
            <a:endParaRPr lang="en-US" dirty="0"/>
          </a:p>
        </p:txBody>
      </p:sp>
      <p:pic>
        <p:nvPicPr>
          <p:cNvPr id="5" name="Content Placeholder 4" descr="Year1, Year 2 and Year 3 bar graph.">
            <a:extLst>
              <a:ext uri="{FF2B5EF4-FFF2-40B4-BE49-F238E27FC236}">
                <a16:creationId xmlns:a16="http://schemas.microsoft.com/office/drawing/2014/main" id="{055E9887-DB99-442F-9924-AF5B7486E71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86940" y="1265413"/>
            <a:ext cx="3106992" cy="5592587"/>
          </a:xfrm>
        </p:spPr>
      </p:pic>
      <p:sp>
        <p:nvSpPr>
          <p:cNvPr id="14" name="TextBox 13">
            <a:extLst>
              <a:ext uri="{FF2B5EF4-FFF2-40B4-BE49-F238E27FC236}">
                <a16:creationId xmlns:a16="http://schemas.microsoft.com/office/drawing/2014/main" id="{ED7B7BB3-594B-43B9-94DE-4CA58D4E27A9}"/>
              </a:ext>
            </a:extLst>
          </p:cNvPr>
          <p:cNvSpPr txBox="1"/>
          <p:nvPr/>
        </p:nvSpPr>
        <p:spPr>
          <a:xfrm>
            <a:off x="5772396" y="2520443"/>
            <a:ext cx="4240480" cy="3139321"/>
          </a:xfrm>
          <a:prstGeom prst="rect">
            <a:avLst/>
          </a:prstGeom>
          <a:noFill/>
        </p:spPr>
        <p:txBody>
          <a:bodyPr wrap="square" rtlCol="0">
            <a:spAutoFit/>
          </a:bodyPr>
          <a:lstStyle/>
          <a:p>
            <a:r>
              <a:rPr lang="en-US" dirty="0"/>
              <a:t>Lesson study tripled in three years.</a:t>
            </a:r>
          </a:p>
          <a:p>
            <a:endParaRPr lang="en-US" dirty="0"/>
          </a:p>
          <a:p>
            <a:r>
              <a:rPr lang="en-US" dirty="0"/>
              <a:t>In 2016: 1,368 youth participants, 6 educators and 1 lesson study team</a:t>
            </a:r>
          </a:p>
          <a:p>
            <a:endParaRPr lang="en-US" dirty="0"/>
          </a:p>
          <a:p>
            <a:r>
              <a:rPr lang="en-US" dirty="0"/>
              <a:t>In 2017: 6,010 youth participants, 25 educators and 6 lesson study teams</a:t>
            </a:r>
          </a:p>
          <a:p>
            <a:endParaRPr lang="en-US" dirty="0"/>
          </a:p>
          <a:p>
            <a:r>
              <a:rPr lang="en-US" dirty="0"/>
              <a:t>In 2018: 17,500 youth participants, 62 educators and 10 lesson study teams</a:t>
            </a:r>
          </a:p>
          <a:p>
            <a:endParaRPr lang="en-US" dirty="0"/>
          </a:p>
        </p:txBody>
      </p:sp>
    </p:spTree>
    <p:extLst>
      <p:ext uri="{BB962C8B-B14F-4D97-AF65-F5344CB8AC3E}">
        <p14:creationId xmlns:p14="http://schemas.microsoft.com/office/powerpoint/2010/main" val="4232336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DCCA9-593E-4D0D-8222-FF925DA22BA0}"/>
              </a:ext>
            </a:extLst>
          </p:cNvPr>
          <p:cNvSpPr>
            <a:spLocks noGrp="1"/>
          </p:cNvSpPr>
          <p:nvPr>
            <p:ph type="title"/>
          </p:nvPr>
        </p:nvSpPr>
        <p:spPr/>
        <p:txBody>
          <a:bodyPr/>
          <a:lstStyle/>
          <a:p>
            <a:pPr algn="ctr"/>
            <a:r>
              <a:rPr lang="en-US" b="1" dirty="0">
                <a:solidFill>
                  <a:srgbClr val="7030A0"/>
                </a:solidFill>
              </a:rPr>
              <a:t>Videos</a:t>
            </a:r>
            <a:endParaRPr lang="en-US" dirty="0"/>
          </a:p>
        </p:txBody>
      </p:sp>
      <p:sp>
        <p:nvSpPr>
          <p:cNvPr id="3" name="Content Placeholder 2">
            <a:extLst>
              <a:ext uri="{FF2B5EF4-FFF2-40B4-BE49-F238E27FC236}">
                <a16:creationId xmlns:a16="http://schemas.microsoft.com/office/drawing/2014/main" id="{F1D02435-F090-427B-BCA3-564E4BAA3089}"/>
              </a:ext>
            </a:extLst>
          </p:cNvPr>
          <p:cNvSpPr>
            <a:spLocks noGrp="1"/>
          </p:cNvSpPr>
          <p:nvPr>
            <p:ph idx="1"/>
          </p:nvPr>
        </p:nvSpPr>
        <p:spPr/>
        <p:txBody>
          <a:bodyPr>
            <a:normAutofit fontScale="85000" lnSpcReduction="20000"/>
          </a:bodyPr>
          <a:lstStyle/>
          <a:p>
            <a:pPr algn="l"/>
            <a:endParaRPr lang="en-US" sz="1100" dirty="0"/>
          </a:p>
          <a:p>
            <a:pPr marL="457200" indent="-457200" algn="l">
              <a:buFont typeface="Arial" panose="020B0604020202020204" pitchFamily="34" charset="0"/>
              <a:buChar char="•"/>
            </a:pPr>
            <a:r>
              <a:rPr lang="en-US" dirty="0"/>
              <a:t>Make videos accessible by adding closed captioning (CC). </a:t>
            </a:r>
          </a:p>
          <a:p>
            <a:pPr marL="457200" indent="-457200" algn="l">
              <a:buFont typeface="Arial" panose="020B0604020202020204" pitchFamily="34" charset="0"/>
              <a:buChar char="•"/>
            </a:pPr>
            <a:r>
              <a:rPr lang="en-US" b="1" dirty="0"/>
              <a:t>Always</a:t>
            </a:r>
            <a:r>
              <a:rPr lang="en-US" dirty="0"/>
              <a:t> edit the text in the closed captioning to correct any typos. </a:t>
            </a:r>
          </a:p>
          <a:p>
            <a:pPr algn="l"/>
            <a:endParaRPr lang="en-US" dirty="0"/>
          </a:p>
          <a:p>
            <a:pPr algn="l"/>
            <a:endParaRPr lang="en-US" dirty="0"/>
          </a:p>
          <a:p>
            <a:pPr algn="l"/>
            <a:r>
              <a:rPr lang="en-US" dirty="0"/>
              <a:t>Quality standards for closed captioning:</a:t>
            </a:r>
            <a:br>
              <a:rPr lang="en-US" dirty="0"/>
            </a:br>
            <a:endParaRPr lang="en-US" dirty="0"/>
          </a:p>
          <a:p>
            <a:pPr marL="457200" lvl="0" indent="-457200" algn="l">
              <a:buFont typeface="Arial" panose="020B0604020202020204" pitchFamily="34" charset="0"/>
              <a:buChar char="•"/>
            </a:pPr>
            <a:r>
              <a:rPr lang="en-US" dirty="0"/>
              <a:t>Must be accurate and relay the exact words with correct spelling, punctuation, and grammar with 90% accuracy</a:t>
            </a:r>
          </a:p>
          <a:p>
            <a:pPr marL="457200" lvl="0" indent="-457200" algn="l">
              <a:buFont typeface="Arial" panose="020B0604020202020204" pitchFamily="34" charset="0"/>
              <a:buChar char="•"/>
            </a:pPr>
            <a:r>
              <a:rPr lang="en-US" dirty="0"/>
              <a:t>Must be included from start to finish</a:t>
            </a:r>
          </a:p>
          <a:p>
            <a:pPr marL="457200" lvl="0" indent="-457200" algn="l">
              <a:buFont typeface="Arial" panose="020B0604020202020204" pitchFamily="34" charset="0"/>
              <a:buChar char="•"/>
            </a:pPr>
            <a:r>
              <a:rPr lang="en-US" dirty="0"/>
              <a:t>Must be synchronized with the words spoken</a:t>
            </a:r>
          </a:p>
          <a:p>
            <a:pPr algn="l"/>
            <a:endParaRPr lang="en-US" sz="1100" dirty="0"/>
          </a:p>
          <a:p>
            <a:pPr algn="l"/>
            <a:endParaRPr lang="en-US" dirty="0"/>
          </a:p>
        </p:txBody>
      </p:sp>
    </p:spTree>
    <p:extLst>
      <p:ext uri="{BB962C8B-B14F-4D97-AF65-F5344CB8AC3E}">
        <p14:creationId xmlns:p14="http://schemas.microsoft.com/office/powerpoint/2010/main" val="4275572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CD5C9-5E6C-4C60-A723-FE1C098E0088}"/>
              </a:ext>
            </a:extLst>
          </p:cNvPr>
          <p:cNvSpPr>
            <a:spLocks noGrp="1"/>
          </p:cNvSpPr>
          <p:nvPr>
            <p:ph type="title"/>
          </p:nvPr>
        </p:nvSpPr>
        <p:spPr/>
        <p:txBody>
          <a:bodyPr/>
          <a:lstStyle/>
          <a:p>
            <a:r>
              <a:rPr lang="en-US" b="1" dirty="0">
                <a:solidFill>
                  <a:schemeClr val="accent6">
                    <a:lumMod val="75000"/>
                  </a:schemeClr>
                </a:solidFill>
              </a:rPr>
              <a:t>Busted Myths Summed up</a:t>
            </a:r>
            <a:endParaRPr lang="en-US" dirty="0">
              <a:solidFill>
                <a:schemeClr val="accent6">
                  <a:lumMod val="75000"/>
                </a:schemeClr>
              </a:solidFill>
            </a:endParaRPr>
          </a:p>
        </p:txBody>
      </p:sp>
      <p:sp>
        <p:nvSpPr>
          <p:cNvPr id="3" name="Content Placeholder 2">
            <a:extLst>
              <a:ext uri="{FF2B5EF4-FFF2-40B4-BE49-F238E27FC236}">
                <a16:creationId xmlns:a16="http://schemas.microsoft.com/office/drawing/2014/main" id="{F5188A6B-4043-48B0-BCAA-22DA72D3D761}"/>
              </a:ext>
            </a:extLst>
          </p:cNvPr>
          <p:cNvSpPr>
            <a:spLocks noGrp="1"/>
          </p:cNvSpPr>
          <p:nvPr>
            <p:ph idx="1"/>
          </p:nvPr>
        </p:nvSpPr>
        <p:spPr>
          <a:xfrm>
            <a:off x="838199" y="1825625"/>
            <a:ext cx="11189677" cy="3870982"/>
          </a:xfrm>
        </p:spPr>
        <p:txBody>
          <a:bodyPr/>
          <a:lstStyle/>
          <a:p>
            <a:pPr lvl="0"/>
            <a:r>
              <a:rPr lang="en-US" dirty="0"/>
              <a:t>Digital document accessibility helps more people than you might realize. </a:t>
            </a:r>
          </a:p>
          <a:p>
            <a:pPr lvl="0"/>
            <a:r>
              <a:rPr lang="en-US" dirty="0"/>
              <a:t>Digital document accessibility is the job of every single person in your organization – not just designers or web developers. </a:t>
            </a:r>
          </a:p>
          <a:p>
            <a:pPr lvl="0"/>
            <a:r>
              <a:rPr lang="en-US" dirty="0"/>
              <a:t>Think about accessibility early in your design and not just when it is requested by a user. This will help you save time, effort and money on your overall projects. </a:t>
            </a:r>
          </a:p>
          <a:p>
            <a:pPr lvl="0"/>
            <a:r>
              <a:rPr lang="en-US" dirty="0"/>
              <a:t>Your documents can be both beautiful and accessible! </a:t>
            </a:r>
          </a:p>
          <a:p>
            <a:endParaRPr lang="en-US" dirty="0"/>
          </a:p>
        </p:txBody>
      </p:sp>
    </p:spTree>
    <p:extLst>
      <p:ext uri="{BB962C8B-B14F-4D97-AF65-F5344CB8AC3E}">
        <p14:creationId xmlns:p14="http://schemas.microsoft.com/office/powerpoint/2010/main" val="3844604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4C653-73EE-4DF2-8513-E1C577C1D467}"/>
              </a:ext>
            </a:extLst>
          </p:cNvPr>
          <p:cNvSpPr>
            <a:spLocks noGrp="1"/>
          </p:cNvSpPr>
          <p:nvPr>
            <p:ph type="title"/>
          </p:nvPr>
        </p:nvSpPr>
        <p:spPr/>
        <p:txBody>
          <a:bodyPr/>
          <a:lstStyle/>
          <a:p>
            <a:r>
              <a:rPr lang="en-US" b="1" dirty="0">
                <a:solidFill>
                  <a:schemeClr val="accent6">
                    <a:lumMod val="75000"/>
                  </a:schemeClr>
                </a:solidFill>
              </a:rPr>
              <a:t>What documents need to be accessible? </a:t>
            </a:r>
            <a:endParaRPr lang="en-US" dirty="0">
              <a:solidFill>
                <a:schemeClr val="accent6">
                  <a:lumMod val="75000"/>
                </a:schemeClr>
              </a:solidFill>
            </a:endParaRPr>
          </a:p>
        </p:txBody>
      </p:sp>
      <p:sp>
        <p:nvSpPr>
          <p:cNvPr id="3" name="Content Placeholder 2">
            <a:extLst>
              <a:ext uri="{FF2B5EF4-FFF2-40B4-BE49-F238E27FC236}">
                <a16:creationId xmlns:a16="http://schemas.microsoft.com/office/drawing/2014/main" id="{80A9AD77-8F2B-4D39-993F-177B1C1336CC}"/>
              </a:ext>
            </a:extLst>
          </p:cNvPr>
          <p:cNvSpPr>
            <a:spLocks noGrp="1"/>
          </p:cNvSpPr>
          <p:nvPr>
            <p:ph idx="1"/>
          </p:nvPr>
        </p:nvSpPr>
        <p:spPr/>
        <p:txBody>
          <a:bodyPr/>
          <a:lstStyle/>
          <a:p>
            <a:pPr lvl="0"/>
            <a:r>
              <a:rPr lang="en-US" dirty="0"/>
              <a:t>Documents that are published on your organization’s websites. </a:t>
            </a:r>
          </a:p>
          <a:p>
            <a:pPr lvl="0"/>
            <a:r>
              <a:rPr lang="en-US" dirty="0"/>
              <a:t>Documents emailed to faculty, students, guests or the general public. </a:t>
            </a:r>
          </a:p>
        </p:txBody>
      </p:sp>
    </p:spTree>
    <p:extLst>
      <p:ext uri="{BB962C8B-B14F-4D97-AF65-F5344CB8AC3E}">
        <p14:creationId xmlns:p14="http://schemas.microsoft.com/office/powerpoint/2010/main" val="36544400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C599C43CC1F5E4EAA1A547D2677EAEA" ma:contentTypeVersion="3" ma:contentTypeDescription="Create a new document." ma:contentTypeScope="" ma:versionID="9847b33080bde6c696c4af54dbc49284">
  <xsd:schema xmlns:xsd="http://www.w3.org/2001/XMLSchema" xmlns:p="http://schemas.microsoft.com/office/2006/metadata/properties" xmlns:ns1="http://schemas.microsoft.com/sharepoint/v3" xmlns:ns2="d535bf2b-acca-4f61-80bd-8d607474a537" targetNamespace="http://schemas.microsoft.com/office/2006/metadata/properties" ma:root="true" ma:fieldsID="cfcc5c68a2e51e52abd88c3b00ef6abf" ns1:_="" ns2:_="">
    <xsd:import namespace="http://schemas.microsoft.com/sharepoint/v3"/>
    <xsd:import namespace="d535bf2b-acca-4f61-80bd-8d607474a537"/>
    <xsd:element name="properties">
      <xsd:complexType>
        <xsd:sequence>
          <xsd:element name="documentManagement">
            <xsd:complexType>
              <xsd:all>
                <xsd:element ref="ns1:PublishingStartDate" minOccurs="0"/>
                <xsd:element ref="ns1:PublishingExpirationDate" minOccurs="0"/>
                <xsd:element ref="ns2:Resource_x0020_Type" minOccurs="0"/>
                <xsd:element ref="ns2:Content_x0020_Area"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xsd="http://www.w3.org/2001/XMLSchema" xmlns:dms="http://schemas.microsoft.com/office/2006/documentManagement/types" targetNamespace="d535bf2b-acca-4f61-80bd-8d607474a537" elementFormDefault="qualified">
    <xsd:import namespace="http://schemas.microsoft.com/office/2006/documentManagement/types"/>
    <xsd:element name="Resource_x0020_Type" ma:index="10" nillable="true" ma:displayName="Resource Type" ma:internalName="Resource_x0020_Type">
      <xsd:complexType>
        <xsd:complexContent>
          <xsd:extension base="dms:MultiChoice">
            <xsd:sequence>
              <xsd:element name="Value" maxOccurs="unbounded" minOccurs="0" nillable="true">
                <xsd:simpleType>
                  <xsd:restriction base="dms:Choice">
                    <xsd:enumeration value="Fact Sheet"/>
                    <xsd:enumeration value="Fact Sheet Template"/>
                    <xsd:enumeration value="PowerPoint"/>
                    <xsd:enumeration value="PowerPoint Template"/>
                    <xsd:enumeration value="Poster"/>
                    <xsd:enumeration value="Template"/>
                  </xsd:restriction>
                </xsd:simpleType>
              </xsd:element>
            </xsd:sequence>
          </xsd:extension>
        </xsd:complexContent>
      </xsd:complexType>
    </xsd:element>
    <xsd:element name="Content_x0020_Area" ma:index="11" nillable="true" ma:displayName="Content Area" ma:default="General" ma:internalName="Content_x0020_Area">
      <xsd:complexType>
        <xsd:complexContent>
          <xsd:extension base="dms:MultiChoice">
            <xsd:sequence>
              <xsd:element name="Value" maxOccurs="unbounded" minOccurs="0" nillable="true">
                <xsd:simpleType>
                  <xsd:restriction base="dms:Choice">
                    <xsd:enumeration value="General"/>
                    <xsd:enumeration value="Community"/>
                    <xsd:enumeration value="Crops &amp; Livestock"/>
                    <xsd:enumeration value="Environment/Natural Resources"/>
                    <xsd:enumeration value="Family &amp; Home"/>
                    <xsd:enumeration value="Food &amp; Health"/>
                    <xsd:enumeration value="Kids &amp; Teens"/>
                    <xsd:enumeration value="Lawn &amp; Garden"/>
                    <xsd:enumeration value="Money &amp; Finance"/>
                    <xsd:enumeration value="Technology"/>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Resource_x0020_Type xmlns="d535bf2b-acca-4f61-80bd-8d607474a537">
      <Value>Template</Value>
    </Resource_x0020_Type>
    <PublishingExpirationDate xmlns="http://schemas.microsoft.com/sharepoint/v3" xsi:nil="true"/>
    <PublishingStartDate xmlns="http://schemas.microsoft.com/sharepoint/v3" xsi:nil="true"/>
    <Content_x0020_Area xmlns="d535bf2b-acca-4f61-80bd-8d607474a537">
      <Value>General</Value>
    </Content_x0020_Area>
  </documentManagement>
</p:properties>
</file>

<file path=customXml/itemProps1.xml><?xml version="1.0" encoding="utf-8"?>
<ds:datastoreItem xmlns:ds="http://schemas.openxmlformats.org/officeDocument/2006/customXml" ds:itemID="{7F88F4AB-B479-4216-BB79-C0E73495FE68}">
  <ds:schemaRefs>
    <ds:schemaRef ds:uri="http://schemas.microsoft.com/sharepoint/v3/contenttype/forms"/>
  </ds:schemaRefs>
</ds:datastoreItem>
</file>

<file path=customXml/itemProps2.xml><?xml version="1.0" encoding="utf-8"?>
<ds:datastoreItem xmlns:ds="http://schemas.openxmlformats.org/officeDocument/2006/customXml" ds:itemID="{6617A7E6-2FD0-4D95-8103-A026D7E10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535bf2b-acca-4f61-80bd-8d607474a537"/>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12D4A1B1-F517-4574-9DCC-73828A9A4DCE}">
  <ds:schemaRefs>
    <ds:schemaRef ds:uri="http://purl.org/dc/terms/"/>
    <ds:schemaRef ds:uri="http://schemas.microsoft.com/sharepoint/v3"/>
    <ds:schemaRef ds:uri="d535bf2b-acca-4f61-80bd-8d607474a537"/>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5411</TotalTime>
  <Words>6035</Words>
  <Application>Microsoft Office PowerPoint</Application>
  <PresentationFormat>Widescreen</PresentationFormat>
  <Paragraphs>553</Paragraphs>
  <Slides>78</Slides>
  <Notes>45</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78</vt:i4>
      </vt:variant>
    </vt:vector>
  </HeadingPairs>
  <TitlesOfParts>
    <vt:vector size="88" baseType="lpstr">
      <vt:lpstr>Alegreya</vt:lpstr>
      <vt:lpstr>Arial</vt:lpstr>
      <vt:lpstr>Calibri</vt:lpstr>
      <vt:lpstr>Calibri Light</vt:lpstr>
      <vt:lpstr>Symbol</vt:lpstr>
      <vt:lpstr>Times New Roman</vt:lpstr>
      <vt:lpstr>Office Theme</vt:lpstr>
      <vt:lpstr>1_Office Theme</vt:lpstr>
      <vt:lpstr>2_Office Theme</vt:lpstr>
      <vt:lpstr>3_Office Theme</vt:lpstr>
      <vt:lpstr>General Accessibility Information</vt:lpstr>
      <vt:lpstr>I will be referring to these programs:</vt:lpstr>
      <vt:lpstr>Myths of Accessibility</vt:lpstr>
      <vt:lpstr>Myth #1:</vt:lpstr>
      <vt:lpstr>Myth #2:</vt:lpstr>
      <vt:lpstr>Myth #3:</vt:lpstr>
      <vt:lpstr>Myth #4:</vt:lpstr>
      <vt:lpstr>Busted Myths Summed up</vt:lpstr>
      <vt:lpstr>What documents need to be accessible? </vt:lpstr>
      <vt:lpstr>Requirements for an Accessible Document</vt:lpstr>
      <vt:lpstr>Proper and meaningful title</vt:lpstr>
      <vt:lpstr>How to add a proper title in your document </vt:lpstr>
      <vt:lpstr>PDF tags</vt:lpstr>
      <vt:lpstr>Alternate text for images</vt:lpstr>
      <vt:lpstr>Alternate text for images continued</vt:lpstr>
      <vt:lpstr>Best practices when creating alt text</vt:lpstr>
      <vt:lpstr>Heading structure</vt:lpstr>
      <vt:lpstr>Heading structure continued</vt:lpstr>
      <vt:lpstr>Heading structure example</vt:lpstr>
      <vt:lpstr>Tab and reading order</vt:lpstr>
      <vt:lpstr>Bookmarks</vt:lpstr>
      <vt:lpstr>Format meaningful hyperlinks</vt:lpstr>
      <vt:lpstr>Format meaningful hyperlinks continued</vt:lpstr>
      <vt:lpstr>List structure</vt:lpstr>
      <vt:lpstr>Use Tables Wisely</vt:lpstr>
      <vt:lpstr>Best practices when creating tables</vt:lpstr>
      <vt:lpstr>Forms </vt:lpstr>
      <vt:lpstr>Color contrast</vt:lpstr>
      <vt:lpstr>Text Styles</vt:lpstr>
      <vt:lpstr>Identify Document Language</vt:lpstr>
      <vt:lpstr>How to preserve accessibility when exporting to PDF</vt:lpstr>
      <vt:lpstr>How do you check your documents for Accessibility? </vt:lpstr>
      <vt:lpstr>How do you check your documents for Accessibility? continued </vt:lpstr>
      <vt:lpstr>How do you check your documents for Accessibility? continued 2</vt:lpstr>
      <vt:lpstr>Best practices when manually checking  for accessibility </vt:lpstr>
      <vt:lpstr>Adobe InDesign Tips</vt:lpstr>
      <vt:lpstr>Microsoft Word Tips</vt:lpstr>
      <vt:lpstr>PowerPoint Tips</vt:lpstr>
      <vt:lpstr>PowerPoint Tips continued</vt:lpstr>
      <vt:lpstr>Adobe Acrobat Pro Tips</vt:lpstr>
      <vt:lpstr>Adobe Acrobat Pro Tips continued</vt:lpstr>
      <vt:lpstr>Adobe Acrobat Pro Tips continued 2</vt:lpstr>
      <vt:lpstr>Any questions? </vt:lpstr>
      <vt:lpstr>Web and Document Accessibility Information</vt:lpstr>
      <vt:lpstr>Web Accessibility</vt:lpstr>
      <vt:lpstr>Why is accessibility important? </vt:lpstr>
      <vt:lpstr>Why is accessibility important? (Continued)</vt:lpstr>
      <vt:lpstr>Example of why is accessibility important? </vt:lpstr>
      <vt:lpstr>Creating Accessible Web Content</vt:lpstr>
      <vt:lpstr> Main components of web pages  and how to make them accessible</vt:lpstr>
      <vt:lpstr>Content or the main body text</vt:lpstr>
      <vt:lpstr>Headings</vt:lpstr>
      <vt:lpstr>Example of H1, H2 and H3 Headings</vt:lpstr>
      <vt:lpstr>Avoid All Caps</vt:lpstr>
      <vt:lpstr>Avoid Underlining</vt:lpstr>
      <vt:lpstr>Links</vt:lpstr>
      <vt:lpstr>Links (Continued)</vt:lpstr>
      <vt:lpstr>Check your web pages for accessibility</vt:lpstr>
      <vt:lpstr>Lists</vt:lpstr>
      <vt:lpstr>Tables</vt:lpstr>
      <vt:lpstr>Example of a simple data table</vt:lpstr>
      <vt:lpstr>Documents</vt:lpstr>
      <vt:lpstr>Difference between a PDF and a web page</vt:lpstr>
      <vt:lpstr>PDF Files</vt:lpstr>
      <vt:lpstr>Good Reasons for having a PDF </vt:lpstr>
      <vt:lpstr>Benefits to limiting PDFs on web pages</vt:lpstr>
      <vt:lpstr>Images</vt:lpstr>
      <vt:lpstr>Images on web pages have 3 main purposes</vt:lpstr>
      <vt:lpstr>Simple Images</vt:lpstr>
      <vt:lpstr>Complex Images</vt:lpstr>
      <vt:lpstr>Decorative Images</vt:lpstr>
      <vt:lpstr>How to write good alt text</vt:lpstr>
      <vt:lpstr>How to write good alt text (Continued)</vt:lpstr>
      <vt:lpstr>Which Description is best?</vt:lpstr>
      <vt:lpstr>Which Description is best? (Continued)</vt:lpstr>
      <vt:lpstr>Try to avoid images that contain text</vt:lpstr>
      <vt:lpstr>Adding a long description to a graph</vt:lpstr>
      <vt:lpstr>Videos</vt:lpstr>
    </vt:vector>
  </TitlesOfParts>
  <Company>LSU AgCenter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McCallum, Elma Sue</dc:creator>
  <cp:lastModifiedBy>Spiering, Katherine</cp:lastModifiedBy>
  <cp:revision>86</cp:revision>
  <dcterms:created xsi:type="dcterms:W3CDTF">2019-02-02T21:29:39Z</dcterms:created>
  <dcterms:modified xsi:type="dcterms:W3CDTF">2019-08-29T13:35:47Z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0x010100EC599C43CC1F5E4EAA1A547D2677EAEA</vt:lpwstr>
  </property>
</Properties>
</file>