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 id="2147483695" r:id="rId2"/>
  </p:sldMasterIdLst>
  <p:notesMasterIdLst>
    <p:notesMasterId r:id="rId25"/>
  </p:notesMasterIdLst>
  <p:sldIdLst>
    <p:sldId id="256" r:id="rId3"/>
    <p:sldId id="284" r:id="rId4"/>
    <p:sldId id="276" r:id="rId5"/>
    <p:sldId id="291" r:id="rId6"/>
    <p:sldId id="280" r:id="rId7"/>
    <p:sldId id="292" r:id="rId8"/>
    <p:sldId id="285" r:id="rId9"/>
    <p:sldId id="289" r:id="rId10"/>
    <p:sldId id="277" r:id="rId11"/>
    <p:sldId id="274" r:id="rId12"/>
    <p:sldId id="282" r:id="rId13"/>
    <p:sldId id="287" r:id="rId14"/>
    <p:sldId id="281" r:id="rId15"/>
    <p:sldId id="272" r:id="rId16"/>
    <p:sldId id="286" r:id="rId17"/>
    <p:sldId id="290" r:id="rId18"/>
    <p:sldId id="279" r:id="rId19"/>
    <p:sldId id="275" r:id="rId20"/>
    <p:sldId id="283" r:id="rId21"/>
    <p:sldId id="259" r:id="rId22"/>
    <p:sldId id="288" r:id="rId23"/>
    <p:sldId id="273"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560"/>
    <a:srgbClr val="93E655"/>
    <a:srgbClr val="76B943"/>
    <a:srgbClr val="34777E"/>
    <a:srgbClr val="7545C9"/>
    <a:srgbClr val="7444C8"/>
    <a:srgbClr val="8E66D3"/>
    <a:srgbClr val="FFFFFF"/>
    <a:srgbClr val="9975D7"/>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16" autoAdjust="0"/>
    <p:restoredTop sz="85935" autoAdjust="0"/>
  </p:normalViewPr>
  <p:slideViewPr>
    <p:cSldViewPr snapToGrid="0" snapToObjects="1">
      <p:cViewPr varScale="1">
        <p:scale>
          <a:sx n="63" d="100"/>
          <a:sy n="63" d="100"/>
        </p:scale>
        <p:origin x="820" y="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7F9CC1-2934-ED43-8755-85FAD0860C27}" type="datetimeFigureOut">
              <a:rPr lang="en-US" smtClean="0"/>
              <a:t>8/20/2026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B2308-9211-0142-B927-32772818F31D}" type="slidenum">
              <a:rPr lang="en-US" smtClean="0"/>
              <a:t>‹#›</a:t>
            </a:fld>
            <a:endParaRPr lang="en-US"/>
          </a:p>
        </p:txBody>
      </p:sp>
    </p:spTree>
    <p:extLst>
      <p:ext uri="{BB962C8B-B14F-4D97-AF65-F5344CB8AC3E}">
        <p14:creationId xmlns:p14="http://schemas.microsoft.com/office/powerpoint/2010/main" val="1450828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B2308-9211-0142-B927-32772818F31D}" type="slidenum">
              <a:rPr lang="en-US" smtClean="0"/>
              <a:t>1</a:t>
            </a:fld>
            <a:endParaRPr lang="en-US"/>
          </a:p>
        </p:txBody>
      </p:sp>
    </p:spTree>
    <p:extLst>
      <p:ext uri="{BB962C8B-B14F-4D97-AF65-F5344CB8AC3E}">
        <p14:creationId xmlns:p14="http://schemas.microsoft.com/office/powerpoint/2010/main" val="3016476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66A96024-1F05-65E4-392A-598347520603}"/>
            </a:ext>
          </a:extLst>
        </p:cNvPr>
        <p:cNvGrpSpPr/>
        <p:nvPr/>
      </p:nvGrpSpPr>
      <p:grpSpPr>
        <a:xfrm>
          <a:off x="0" y="0"/>
          <a:ext cx="0" cy="0"/>
          <a:chOff x="0" y="0"/>
          <a:chExt cx="0" cy="0"/>
        </a:xfrm>
      </p:grpSpPr>
      <p:sp>
        <p:nvSpPr>
          <p:cNvPr id="15361" name="Google Shape;61;p2:notes">
            <a:extLst>
              <a:ext uri="{FF2B5EF4-FFF2-40B4-BE49-F238E27FC236}">
                <a16:creationId xmlns:a16="http://schemas.microsoft.com/office/drawing/2014/main" id="{5FD44435-19BE-D77D-0A59-26A4F62B30D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15362" name="Google Shape;62;p2:notes">
            <a:extLst>
              <a:ext uri="{FF2B5EF4-FFF2-40B4-BE49-F238E27FC236}">
                <a16:creationId xmlns:a16="http://schemas.microsoft.com/office/drawing/2014/main" id="{94BED76D-CE14-AFEE-7516-555A3542F87B}"/>
              </a:ext>
            </a:extLst>
          </p:cNvPr>
          <p:cNvSpPr>
            <a:spLocks noGrp="1" noRot="1" noChangeAspect="1" noTextEdit="1"/>
          </p:cNvSpPr>
          <p:nvPr>
            <p:ph type="sldImg" idx="2"/>
          </p:nvPr>
        </p:nvSpPr>
        <p:spPr>
          <a:noFill/>
          <a:ln>
            <a:headEnd/>
            <a:tailEnd/>
          </a:ln>
        </p:spPr>
        <p:txBody>
          <a:bodyPr/>
          <a:lstStyle/>
          <a:p>
            <a:endParaRPr lang="en-US"/>
          </a:p>
        </p:txBody>
      </p:sp>
    </p:spTree>
    <p:extLst>
      <p:ext uri="{BB962C8B-B14F-4D97-AF65-F5344CB8AC3E}">
        <p14:creationId xmlns:p14="http://schemas.microsoft.com/office/powerpoint/2010/main" val="17511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1" name="Google Shape;61;p2:notes">
            <a:extLst>
              <a:ext uri="{FF2B5EF4-FFF2-40B4-BE49-F238E27FC236}">
                <a16:creationId xmlns:a16="http://schemas.microsoft.com/office/drawing/2014/main" id="{F5FC5C50-3965-F210-7305-F043ADCA3BCC}"/>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15362" name="Google Shape;62;p2:notes">
            <a:extLst>
              <a:ext uri="{FF2B5EF4-FFF2-40B4-BE49-F238E27FC236}">
                <a16:creationId xmlns:a16="http://schemas.microsoft.com/office/drawing/2014/main" id="{65DF4038-BF0F-A3DC-9355-ED9FFF472B01}"/>
              </a:ext>
            </a:extLst>
          </p:cNvPr>
          <p:cNvSpPr>
            <a:spLocks noGrp="1" noRot="1" noChangeAspect="1" noTextEdit="1"/>
          </p:cNvSpPr>
          <p:nvPr>
            <p:ph type="sldImg" idx="2"/>
          </p:nvPr>
        </p:nvSpPr>
        <p:spPr>
          <a:noFill/>
          <a:ln>
            <a:headEnd/>
            <a:tailEnd/>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6BD0933D-B5F5-E144-4936-744E975A781C}"/>
            </a:ext>
          </a:extLst>
        </p:cNvPr>
        <p:cNvGrpSpPr/>
        <p:nvPr/>
      </p:nvGrpSpPr>
      <p:grpSpPr>
        <a:xfrm>
          <a:off x="0" y="0"/>
          <a:ext cx="0" cy="0"/>
          <a:chOff x="0" y="0"/>
          <a:chExt cx="0" cy="0"/>
        </a:xfrm>
      </p:grpSpPr>
      <p:sp>
        <p:nvSpPr>
          <p:cNvPr id="15361" name="Google Shape;61;p2:notes">
            <a:extLst>
              <a:ext uri="{FF2B5EF4-FFF2-40B4-BE49-F238E27FC236}">
                <a16:creationId xmlns:a16="http://schemas.microsoft.com/office/drawing/2014/main" id="{EFB530D5-1CF9-A825-2B5C-2BDB7406C26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15362" name="Google Shape;62;p2:notes">
            <a:extLst>
              <a:ext uri="{FF2B5EF4-FFF2-40B4-BE49-F238E27FC236}">
                <a16:creationId xmlns:a16="http://schemas.microsoft.com/office/drawing/2014/main" id="{35CDB12F-62AD-7A3E-B1E0-BF21A4E884E6}"/>
              </a:ext>
            </a:extLst>
          </p:cNvPr>
          <p:cNvSpPr>
            <a:spLocks noGrp="1" noRot="1" noChangeAspect="1" noTextEdit="1"/>
          </p:cNvSpPr>
          <p:nvPr>
            <p:ph type="sldImg" idx="2"/>
          </p:nvPr>
        </p:nvSpPr>
        <p:spPr>
          <a:noFill/>
          <a:ln>
            <a:headEnd/>
            <a:tailEnd/>
          </a:ln>
        </p:spPr>
        <p:txBody>
          <a:bodyPr/>
          <a:lstStyle/>
          <a:p>
            <a:endParaRPr lang="en-US"/>
          </a:p>
        </p:txBody>
      </p:sp>
    </p:spTree>
    <p:extLst>
      <p:ext uri="{BB962C8B-B14F-4D97-AF65-F5344CB8AC3E}">
        <p14:creationId xmlns:p14="http://schemas.microsoft.com/office/powerpoint/2010/main" val="650835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09" name="Google Shape;69;p3:notes">
            <a:extLst>
              <a:ext uri="{FF2B5EF4-FFF2-40B4-BE49-F238E27FC236}">
                <a16:creationId xmlns:a16="http://schemas.microsoft.com/office/drawing/2014/main" id="{1C581158-D190-B159-8A92-9F5DB4D7C77C}"/>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17410" name="Google Shape;70;p3:notes">
            <a:extLst>
              <a:ext uri="{FF2B5EF4-FFF2-40B4-BE49-F238E27FC236}">
                <a16:creationId xmlns:a16="http://schemas.microsoft.com/office/drawing/2014/main" id="{42E6E616-9C4A-D7F9-4125-CF7810EB7C0F}"/>
              </a:ext>
            </a:extLst>
          </p:cNvPr>
          <p:cNvSpPr>
            <a:spLocks noGrp="1" noRot="1" noChangeAspect="1" noTextEdit="1"/>
          </p:cNvSpPr>
          <p:nvPr>
            <p:ph type="sldImg" idx="2"/>
          </p:nvPr>
        </p:nvSpPr>
        <p:spPr>
          <a:noFill/>
          <a:ln>
            <a:headEnd/>
            <a:tailEnd/>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7" name="Google Shape;77;p4:notes">
            <a:extLst>
              <a:ext uri="{FF2B5EF4-FFF2-40B4-BE49-F238E27FC236}">
                <a16:creationId xmlns:a16="http://schemas.microsoft.com/office/drawing/2014/main" id="{110B8EB4-3992-4C55-4AEC-4850EC43AD19}"/>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19458" name="Google Shape;78;p4:notes">
            <a:extLst>
              <a:ext uri="{FF2B5EF4-FFF2-40B4-BE49-F238E27FC236}">
                <a16:creationId xmlns:a16="http://schemas.microsoft.com/office/drawing/2014/main" id="{03AD2867-48F1-9E7D-0C17-F23E58F6F0FD}"/>
              </a:ext>
            </a:extLst>
          </p:cNvPr>
          <p:cNvSpPr>
            <a:spLocks noGrp="1" noRot="1" noChangeAspect="1" noTextEdit="1"/>
          </p:cNvSpPr>
          <p:nvPr>
            <p:ph type="sldImg" idx="2"/>
          </p:nvPr>
        </p:nvSpPr>
        <p:spPr>
          <a:noFill/>
          <a:ln>
            <a:headEnd/>
            <a:tailEnd/>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2EB5EF-078F-E443-A8E4-50AF6D7CD4EB}"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26D60-4491-A84A-9883-40F31AA26FFA}" type="slidenum">
              <a:rPr lang="en-US" smtClean="0"/>
              <a:t>‹#›</a:t>
            </a:fld>
            <a:endParaRPr lang="en-US"/>
          </a:p>
        </p:txBody>
      </p:sp>
    </p:spTree>
    <p:extLst>
      <p:ext uri="{BB962C8B-B14F-4D97-AF65-F5344CB8AC3E}">
        <p14:creationId xmlns:p14="http://schemas.microsoft.com/office/powerpoint/2010/main" val="11578769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4163"/>
            <a:ext cx="12192000" cy="998726"/>
          </a:xfrm>
        </p:spPr>
        <p:txBody>
          <a:bodyPr/>
          <a:lstStyle>
            <a:lvl1pPr algn="ctr">
              <a:tabLst>
                <a:tab pos="3203575" algn="l"/>
              </a:tabLst>
              <a:defRPr lang="en-US" dirty="0">
                <a:ln>
                  <a:noFill/>
                </a:ln>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75260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72759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n>
                  <a:noFill/>
                </a:ln>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96025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50511"/>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29122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147273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0413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1612900"/>
            <a:ext cx="6172200" cy="4248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1620838"/>
            <a:ext cx="3932237" cy="42481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22061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183188" y="1612900"/>
            <a:ext cx="6172200" cy="424815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1612900"/>
            <a:ext cx="3932237" cy="4256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916977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6379" y="1621230"/>
            <a:ext cx="11274910" cy="349941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86379" y="85426"/>
            <a:ext cx="10515600" cy="1325563"/>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998842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8"/>
        <p:cNvGrpSpPr/>
        <p:nvPr/>
      </p:nvGrpSpPr>
      <p:grpSpPr>
        <a:xfrm>
          <a:off x="0" y="0"/>
          <a:ext cx="0" cy="0"/>
          <a:chOff x="0" y="0"/>
          <a:chExt cx="0" cy="0"/>
        </a:xfrm>
      </p:grpSpPr>
      <p:sp>
        <p:nvSpPr>
          <p:cNvPr id="19" name="Google Shape;19;p6"/>
          <p:cNvSpPr txBox="1">
            <a:spLocks noGrp="1"/>
          </p:cNvSpPr>
          <p:nvPr>
            <p:ph type="ctrTitle"/>
          </p:nvPr>
        </p:nvSpPr>
        <p:spPr>
          <a:xfrm>
            <a:off x="1524000" y="1122363"/>
            <a:ext cx="9144000" cy="2387600"/>
          </a:xfrm>
          <a:prstGeom prst="rect">
            <a:avLst/>
          </a:prstGeom>
          <a:noFill/>
          <a:ln>
            <a:noFill/>
          </a:ln>
        </p:spPr>
        <p:txBody>
          <a:bodyPr spcFirstLastPara="1" anchor="b">
            <a:normAutofit/>
          </a:bodyPr>
          <a:lstStyle>
            <a:lvl1pPr lvl="0" algn="ctr">
              <a:lnSpc>
                <a:spcPct val="90000"/>
              </a:lnSpc>
              <a:spcBef>
                <a:spcPts val="0"/>
              </a:spcBef>
              <a:spcAft>
                <a:spcPts val="0"/>
              </a:spcAft>
              <a:buClr>
                <a:schemeClr val="dk1"/>
              </a:buClr>
              <a:buSzPts val="6000"/>
              <a:buFont typeface="Arial"/>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6"/>
          <p:cNvSpPr txBox="1">
            <a:spLocks noGrp="1"/>
          </p:cNvSpPr>
          <p:nvPr>
            <p:ph type="subTitle" idx="1"/>
          </p:nvPr>
        </p:nvSpPr>
        <p:spPr>
          <a:xfrm>
            <a:off x="1524000" y="3602038"/>
            <a:ext cx="9144000" cy="1655762"/>
          </a:xfrm>
          <a:prstGeom prst="rect">
            <a:avLst/>
          </a:prstGeom>
          <a:noFill/>
          <a:ln>
            <a:noFill/>
          </a:ln>
        </p:spPr>
        <p:txBody>
          <a:bodyPr spcFirstLastPara="1">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 name="Google Shape;14;p5">
            <a:extLst>
              <a:ext uri="{FF2B5EF4-FFF2-40B4-BE49-F238E27FC236}">
                <a16:creationId xmlns:a16="http://schemas.microsoft.com/office/drawing/2014/main" id="{933204E5-6748-9F03-F887-10618A4F755C}"/>
              </a:ext>
            </a:extLst>
          </p:cNvPr>
          <p:cNvSpPr txBox="1">
            <a:spLocks noGrp="1" noChangeArrowheads="1"/>
          </p:cNvSpPr>
          <p:nvPr>
            <p:ph type="dt" idx="11"/>
          </p:nvPr>
        </p:nvSpPr>
        <p:spPr>
          <a:ln/>
        </p:spPr>
        <p:txBody>
          <a:bodyPr/>
          <a:lstStyle>
            <a:lvl1pPr>
              <a:defRPr/>
            </a:lvl1pPr>
          </a:lstStyle>
          <a:p>
            <a:endParaRPr lang="en-US" altLang="en-US"/>
          </a:p>
        </p:txBody>
      </p:sp>
      <p:sp>
        <p:nvSpPr>
          <p:cNvPr id="3" name="Google Shape;15;p5">
            <a:extLst>
              <a:ext uri="{FF2B5EF4-FFF2-40B4-BE49-F238E27FC236}">
                <a16:creationId xmlns:a16="http://schemas.microsoft.com/office/drawing/2014/main" id="{9FBE39B4-7D1A-6F73-B3F1-A60809527619}"/>
              </a:ext>
            </a:extLst>
          </p:cNvPr>
          <p:cNvSpPr txBox="1">
            <a:spLocks noGrp="1" noChangeArrowheads="1"/>
          </p:cNvSpPr>
          <p:nvPr>
            <p:ph type="ftr" idx="12"/>
          </p:nvPr>
        </p:nvSpPr>
        <p:spPr>
          <a:ln/>
        </p:spPr>
        <p:txBody>
          <a:bodyPr/>
          <a:lstStyle>
            <a:lvl1pPr>
              <a:defRPr/>
            </a:lvl1pPr>
          </a:lstStyle>
          <a:p>
            <a:endParaRPr lang="en-US" altLang="en-US"/>
          </a:p>
        </p:txBody>
      </p:sp>
      <p:sp>
        <p:nvSpPr>
          <p:cNvPr id="4" name="Google Shape;16;p5">
            <a:extLst>
              <a:ext uri="{FF2B5EF4-FFF2-40B4-BE49-F238E27FC236}">
                <a16:creationId xmlns:a16="http://schemas.microsoft.com/office/drawing/2014/main" id="{367EE90A-D56C-7BA8-89D7-4C07D58AFE06}"/>
              </a:ext>
            </a:extLst>
          </p:cNvPr>
          <p:cNvSpPr txBox="1">
            <a:spLocks noGrp="1" noChangeArrowheads="1"/>
          </p:cNvSpPr>
          <p:nvPr>
            <p:ph type="sldNum" idx="13"/>
          </p:nvPr>
        </p:nvSpPr>
        <p:spPr>
          <a:ln/>
        </p:spPr>
        <p:txBody>
          <a:bodyPr/>
          <a:lstStyle>
            <a:lvl1pPr>
              <a:defRPr/>
            </a:lvl1pPr>
          </a:lstStyle>
          <a:p>
            <a:fld id="{4DD482E8-5D26-4137-A094-90373793C9FD}" type="slidenum">
              <a:rPr lang="en-US" altLang="en-US"/>
              <a:pPr/>
              <a:t>‹#›</a:t>
            </a:fld>
            <a:endParaRPr lang="en-US" altLang="en-US"/>
          </a:p>
        </p:txBody>
      </p:sp>
    </p:spTree>
    <p:extLst>
      <p:ext uri="{BB962C8B-B14F-4D97-AF65-F5344CB8AC3E}">
        <p14:creationId xmlns:p14="http://schemas.microsoft.com/office/powerpoint/2010/main" val="1469650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4"/>
        <p:cNvGrpSpPr/>
        <p:nvPr/>
      </p:nvGrpSpPr>
      <p:grpSpPr>
        <a:xfrm>
          <a:off x="0" y="0"/>
          <a:ext cx="0" cy="0"/>
          <a:chOff x="0" y="0"/>
          <a:chExt cx="0" cy="0"/>
        </a:xfrm>
      </p:grpSpPr>
      <p:sp>
        <p:nvSpPr>
          <p:cNvPr id="25" name="Google Shape;25;p7"/>
          <p:cNvSpPr txBox="1">
            <a:spLocks noGrp="1"/>
          </p:cNvSpPr>
          <p:nvPr>
            <p:ph type="body" idx="1"/>
          </p:nvPr>
        </p:nvSpPr>
        <p:spPr>
          <a:xfrm>
            <a:off x="386379" y="1621230"/>
            <a:ext cx="11274910" cy="3499410"/>
          </a:xfrm>
          <a:prstGeom prst="rect">
            <a:avLst/>
          </a:prstGeom>
          <a:noFill/>
          <a:ln>
            <a:noFill/>
          </a:ln>
        </p:spPr>
        <p:txBody>
          <a:bodyPr spcFirstLastPara="1">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7"/>
          <p:cNvSpPr txBox="1">
            <a:spLocks noGrp="1"/>
          </p:cNvSpPr>
          <p:nvPr>
            <p:ph type="title"/>
          </p:nvPr>
        </p:nvSpPr>
        <p:spPr>
          <a:xfrm>
            <a:off x="386379" y="85426"/>
            <a:ext cx="10515600" cy="1325563"/>
          </a:xfrm>
          <a:prstGeom prst="rect">
            <a:avLst/>
          </a:prstGeom>
          <a:noFill/>
          <a:ln>
            <a:noFill/>
          </a:ln>
        </p:spPr>
        <p:txBody>
          <a:bodyPr spcFirstLastPara="1">
            <a:normAutofit/>
          </a:bodyPr>
          <a:lstStyle>
            <a:lvl1pPr lvl="0" algn="ctr">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450811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0" y="24163"/>
            <a:ext cx="12192000" cy="998726"/>
          </a:xfrm>
          <a:prstGeom prst="rect">
            <a:avLst/>
          </a:prstGeom>
          <a:noFill/>
          <a:ln>
            <a:noFill/>
          </a:ln>
        </p:spPr>
        <p:txBody>
          <a:bodyPr spcFirstLastPara="1">
            <a:normAutofit/>
          </a:bodyPr>
          <a:lstStyle>
            <a:lvl1pPr lvl="0" algn="ctr">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8"/>
          <p:cNvSpPr txBox="1">
            <a:spLocks noGrp="1"/>
          </p:cNvSpPr>
          <p:nvPr>
            <p:ph type="body" idx="1"/>
          </p:nvPr>
        </p:nvSpPr>
        <p:spPr>
          <a:xfrm>
            <a:off x="838200" y="1825625"/>
            <a:ext cx="10515600" cy="4351338"/>
          </a:xfrm>
          <a:prstGeom prst="rect">
            <a:avLst/>
          </a:prstGeom>
          <a:noFill/>
          <a:ln>
            <a:noFill/>
          </a:ln>
        </p:spPr>
        <p:txBody>
          <a:bodyPr spcFirstLastPara="1">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111475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1709738"/>
            <a:ext cx="10515600" cy="2852737"/>
          </a:xfrm>
          <a:prstGeom prst="rect">
            <a:avLst/>
          </a:prstGeom>
          <a:noFill/>
          <a:ln>
            <a:noFill/>
          </a:ln>
        </p:spPr>
        <p:txBody>
          <a:bodyPr spcFirstLastPara="1" anchor="b">
            <a:normAutofit/>
          </a:bodyPr>
          <a:lstStyle>
            <a:lvl1pPr lvl="0" algn="ctr">
              <a:lnSpc>
                <a:spcPct val="90000"/>
              </a:lnSpc>
              <a:spcBef>
                <a:spcPts val="0"/>
              </a:spcBef>
              <a:spcAft>
                <a:spcPts val="0"/>
              </a:spcAft>
              <a:buClr>
                <a:schemeClr val="lt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9"/>
          <p:cNvSpPr txBox="1">
            <a:spLocks noGrp="1"/>
          </p:cNvSpPr>
          <p:nvPr>
            <p:ph type="body" idx="1"/>
          </p:nvPr>
        </p:nvSpPr>
        <p:spPr>
          <a:xfrm>
            <a:off x="831850" y="4589463"/>
            <a:ext cx="10515600" cy="1500187"/>
          </a:xfrm>
          <a:prstGeom prst="rect">
            <a:avLst/>
          </a:prstGeom>
          <a:noFill/>
          <a:ln>
            <a:noFill/>
          </a:ln>
        </p:spPr>
        <p:txBody>
          <a:bodyPr spcFirstLastPara="1">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extLst>
      <p:ext uri="{BB962C8B-B14F-4D97-AF65-F5344CB8AC3E}">
        <p14:creationId xmlns:p14="http://schemas.microsoft.com/office/powerpoint/2010/main" val="36290881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0" y="53322"/>
            <a:ext cx="12192000" cy="1030288"/>
          </a:xfrm>
          <a:prstGeom prst="rect">
            <a:avLst/>
          </a:prstGeom>
          <a:noFill/>
          <a:ln>
            <a:noFill/>
          </a:ln>
        </p:spPr>
        <p:txBody>
          <a:bodyPr spcFirstLastPara="1">
            <a:normAutofit/>
          </a:bodyPr>
          <a:lstStyle>
            <a:lvl1pPr lvl="0" algn="ctr">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838200" y="1825625"/>
            <a:ext cx="5181600" cy="4351338"/>
          </a:xfrm>
          <a:prstGeom prst="rect">
            <a:avLst/>
          </a:prstGeom>
          <a:noFill/>
          <a:ln>
            <a:noFill/>
          </a:ln>
        </p:spPr>
        <p:txBody>
          <a:bodyPr spcFirstLastPara="1">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6172200" y="1825625"/>
            <a:ext cx="5181600" cy="4351338"/>
          </a:xfrm>
          <a:prstGeom prst="rect">
            <a:avLst/>
          </a:prstGeom>
          <a:noFill/>
          <a:ln>
            <a:noFill/>
          </a:ln>
        </p:spPr>
        <p:txBody>
          <a:bodyPr spcFirstLastPara="1">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02889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7"/>
        <p:cNvGrpSpPr/>
        <p:nvPr/>
      </p:nvGrpSpPr>
      <p:grpSpPr>
        <a:xfrm>
          <a:off x="0" y="0"/>
          <a:ext cx="0" cy="0"/>
          <a:chOff x="0" y="0"/>
          <a:chExt cx="0" cy="0"/>
        </a:xfrm>
      </p:grpSpPr>
      <p:sp>
        <p:nvSpPr>
          <p:cNvPr id="38" name="Google Shape;38;p11"/>
          <p:cNvSpPr txBox="1">
            <a:spLocks noGrp="1"/>
          </p:cNvSpPr>
          <p:nvPr>
            <p:ph type="title"/>
          </p:nvPr>
        </p:nvSpPr>
        <p:spPr>
          <a:xfrm>
            <a:off x="914400" y="-50511"/>
            <a:ext cx="10515600" cy="1325563"/>
          </a:xfrm>
          <a:prstGeom prst="rect">
            <a:avLst/>
          </a:prstGeom>
          <a:noFill/>
          <a:ln>
            <a:noFill/>
          </a:ln>
        </p:spPr>
        <p:txBody>
          <a:bodyPr spcFirstLastPara="1">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1"/>
          <p:cNvSpPr txBox="1">
            <a:spLocks noGrp="1"/>
          </p:cNvSpPr>
          <p:nvPr>
            <p:ph type="body" idx="1"/>
          </p:nvPr>
        </p:nvSpPr>
        <p:spPr>
          <a:xfrm>
            <a:off x="839788" y="1681163"/>
            <a:ext cx="5157787" cy="823912"/>
          </a:xfrm>
          <a:prstGeom prst="rect">
            <a:avLst/>
          </a:prstGeom>
          <a:noFill/>
          <a:ln>
            <a:noFill/>
          </a:ln>
        </p:spPr>
        <p:txBody>
          <a:bodyPr spcFirstLastPara="1" anchor="b">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 name="Google Shape;40;p11"/>
          <p:cNvSpPr txBox="1">
            <a:spLocks noGrp="1"/>
          </p:cNvSpPr>
          <p:nvPr>
            <p:ph type="body" idx="2"/>
          </p:nvPr>
        </p:nvSpPr>
        <p:spPr>
          <a:xfrm>
            <a:off x="839788" y="2505075"/>
            <a:ext cx="5157787" cy="3684588"/>
          </a:xfrm>
          <a:prstGeom prst="rect">
            <a:avLst/>
          </a:prstGeom>
          <a:noFill/>
          <a:ln>
            <a:noFill/>
          </a:ln>
        </p:spPr>
        <p:txBody>
          <a:bodyPr spcFirstLastPara="1">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1"/>
          <p:cNvSpPr txBox="1">
            <a:spLocks noGrp="1"/>
          </p:cNvSpPr>
          <p:nvPr>
            <p:ph type="body" idx="3"/>
          </p:nvPr>
        </p:nvSpPr>
        <p:spPr>
          <a:xfrm>
            <a:off x="6172200" y="1681163"/>
            <a:ext cx="5183188" cy="823912"/>
          </a:xfrm>
          <a:prstGeom prst="rect">
            <a:avLst/>
          </a:prstGeom>
          <a:noFill/>
          <a:ln>
            <a:noFill/>
          </a:ln>
        </p:spPr>
        <p:txBody>
          <a:bodyPr spcFirstLastPara="1" anchor="b">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11"/>
          <p:cNvSpPr txBox="1">
            <a:spLocks noGrp="1"/>
          </p:cNvSpPr>
          <p:nvPr>
            <p:ph type="body" idx="4"/>
          </p:nvPr>
        </p:nvSpPr>
        <p:spPr>
          <a:xfrm>
            <a:off x="6172200" y="2505075"/>
            <a:ext cx="5183188" cy="3684588"/>
          </a:xfrm>
          <a:prstGeom prst="rect">
            <a:avLst/>
          </a:prstGeom>
          <a:noFill/>
          <a:ln>
            <a:noFill/>
          </a:ln>
        </p:spPr>
        <p:txBody>
          <a:bodyPr spcFirstLastPara="1">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8371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3"/>
        <p:cNvGrpSpPr/>
        <p:nvPr/>
      </p:nvGrpSpPr>
      <p:grpSpPr>
        <a:xfrm>
          <a:off x="0" y="0"/>
          <a:ext cx="0" cy="0"/>
          <a:chOff x="0" y="0"/>
          <a:chExt cx="0" cy="0"/>
        </a:xfrm>
      </p:grpSpPr>
      <p:sp>
        <p:nvSpPr>
          <p:cNvPr id="44" name="Google Shape;44;p12"/>
          <p:cNvSpPr txBox="1">
            <a:spLocks noGrp="1"/>
          </p:cNvSpPr>
          <p:nvPr>
            <p:ph type="title"/>
          </p:nvPr>
        </p:nvSpPr>
        <p:spPr>
          <a:xfrm>
            <a:off x="0" y="53322"/>
            <a:ext cx="12192000" cy="1030288"/>
          </a:xfrm>
          <a:prstGeom prst="rect">
            <a:avLst/>
          </a:prstGeom>
          <a:noFill/>
          <a:ln>
            <a:noFill/>
          </a:ln>
        </p:spPr>
        <p:txBody>
          <a:bodyPr spcFirstLastPara="1">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0880230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
        <p:cNvGrpSpPr/>
        <p:nvPr/>
      </p:nvGrpSpPr>
      <p:grpSpPr>
        <a:xfrm>
          <a:off x="0" y="0"/>
          <a:ext cx="0" cy="0"/>
          <a:chOff x="0" y="0"/>
          <a:chExt cx="0" cy="0"/>
        </a:xfrm>
      </p:grpSpPr>
    </p:spTree>
    <p:extLst>
      <p:ext uri="{BB962C8B-B14F-4D97-AF65-F5344CB8AC3E}">
        <p14:creationId xmlns:p14="http://schemas.microsoft.com/office/powerpoint/2010/main" val="3432690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46"/>
        <p:cNvGrpSpPr/>
        <p:nvPr/>
      </p:nvGrpSpPr>
      <p:grpSpPr>
        <a:xfrm>
          <a:off x="0" y="0"/>
          <a:ext cx="0" cy="0"/>
          <a:chOff x="0" y="0"/>
          <a:chExt cx="0" cy="0"/>
        </a:xfrm>
      </p:grpSpPr>
      <p:sp>
        <p:nvSpPr>
          <p:cNvPr id="47" name="Google Shape;47;p14"/>
          <p:cNvSpPr txBox="1">
            <a:spLocks noGrp="1"/>
          </p:cNvSpPr>
          <p:nvPr>
            <p:ph type="body" idx="1"/>
          </p:nvPr>
        </p:nvSpPr>
        <p:spPr>
          <a:xfrm>
            <a:off x="5183188" y="1612900"/>
            <a:ext cx="6172200" cy="4248150"/>
          </a:xfrm>
          <a:prstGeom prst="rect">
            <a:avLst/>
          </a:prstGeom>
          <a:noFill/>
          <a:ln>
            <a:noFill/>
          </a:ln>
        </p:spPr>
        <p:txBody>
          <a:bodyPr spcFirstLastPara="1">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8" name="Google Shape;48;p14"/>
          <p:cNvSpPr txBox="1">
            <a:spLocks noGrp="1"/>
          </p:cNvSpPr>
          <p:nvPr>
            <p:ph type="body" idx="2"/>
          </p:nvPr>
        </p:nvSpPr>
        <p:spPr>
          <a:xfrm>
            <a:off x="839788" y="1620838"/>
            <a:ext cx="3932237" cy="4248150"/>
          </a:xfrm>
          <a:prstGeom prst="rect">
            <a:avLst/>
          </a:prstGeom>
          <a:noFill/>
          <a:ln>
            <a:noFill/>
          </a:ln>
        </p:spPr>
        <p:txBody>
          <a:bodyPr spcFirstLastPara="1">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extLst>
      <p:ext uri="{BB962C8B-B14F-4D97-AF65-F5344CB8AC3E}">
        <p14:creationId xmlns:p14="http://schemas.microsoft.com/office/powerpoint/2010/main" val="38695815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49"/>
        <p:cNvGrpSpPr/>
        <p:nvPr/>
      </p:nvGrpSpPr>
      <p:grpSpPr>
        <a:xfrm>
          <a:off x="0" y="0"/>
          <a:ext cx="0" cy="0"/>
          <a:chOff x="0" y="0"/>
          <a:chExt cx="0" cy="0"/>
        </a:xfrm>
      </p:grpSpPr>
      <p:sp>
        <p:nvSpPr>
          <p:cNvPr id="50" name="Google Shape;50;p15"/>
          <p:cNvSpPr>
            <a:spLocks noGrp="1"/>
          </p:cNvSpPr>
          <p:nvPr>
            <p:ph type="pic" idx="2"/>
          </p:nvPr>
        </p:nvSpPr>
        <p:spPr>
          <a:xfrm>
            <a:off x="5183188" y="1612900"/>
            <a:ext cx="6172200" cy="4248150"/>
          </a:xfrm>
          <a:prstGeom prst="rect">
            <a:avLst/>
          </a:prstGeom>
          <a:noFill/>
          <a:ln>
            <a:noFill/>
          </a:ln>
        </p:spPr>
        <p:txBody>
          <a:bodyPr/>
          <a:lstStyle/>
          <a:p>
            <a:endParaRPr lang="en-US"/>
          </a:p>
        </p:txBody>
      </p:sp>
      <p:sp>
        <p:nvSpPr>
          <p:cNvPr id="51" name="Google Shape;51;p15"/>
          <p:cNvSpPr txBox="1">
            <a:spLocks noGrp="1"/>
          </p:cNvSpPr>
          <p:nvPr>
            <p:ph type="body" idx="1"/>
          </p:nvPr>
        </p:nvSpPr>
        <p:spPr>
          <a:xfrm>
            <a:off x="839788" y="1612900"/>
            <a:ext cx="3932237" cy="4256088"/>
          </a:xfrm>
          <a:prstGeom prst="rect">
            <a:avLst/>
          </a:prstGeom>
          <a:noFill/>
          <a:ln>
            <a:noFill/>
          </a:ln>
        </p:spPr>
        <p:txBody>
          <a:bodyPr spcFirstLastPara="1">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extLst>
      <p:ext uri="{BB962C8B-B14F-4D97-AF65-F5344CB8AC3E}">
        <p14:creationId xmlns:p14="http://schemas.microsoft.com/office/powerpoint/2010/main" val="80854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BE8B00B7-0C77-F049-AD3E-C3FE8B0DC094}"/>
              </a:ext>
            </a:extLst>
          </p:cNvPr>
          <p:cNvPicPr>
            <a:picLocks noChangeAspect="1" noChangeArrowheads="1"/>
          </p:cNvPicPr>
          <p:nvPr userDrawn="1"/>
        </p:nvPicPr>
        <p:blipFill>
          <a:blip r:embed="rId12" cstate="hqprint">
            <a:extLst>
              <a:ext uri="{28A0092B-C50C-407E-A947-70E740481C1C}">
                <a14:useLocalDpi xmlns:a14="http://schemas.microsoft.com/office/drawing/2010/main"/>
              </a:ext>
            </a:extLst>
          </a:blip>
          <a:srcRect/>
          <a:stretch>
            <a:fillRect/>
          </a:stretch>
        </p:blipFill>
        <p:spPr bwMode="auto">
          <a:xfrm>
            <a:off x="609600" y="5698191"/>
            <a:ext cx="1952786" cy="1136932"/>
          </a:xfrm>
          <a:prstGeom prst="rect">
            <a:avLst/>
          </a:prstGeom>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BC206911-5603-6A41-9CFA-72CA48B38DBD}"/>
              </a:ext>
            </a:extLst>
          </p:cNvPr>
          <p:cNvSpPr/>
          <p:nvPr userDrawn="1"/>
        </p:nvSpPr>
        <p:spPr>
          <a:xfrm>
            <a:off x="0" y="0"/>
            <a:ext cx="12192000" cy="1136932"/>
          </a:xfrm>
          <a:prstGeom prst="rect">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2" name="Title Placeholder 1"/>
          <p:cNvSpPr>
            <a:spLocks noGrp="1"/>
          </p:cNvSpPr>
          <p:nvPr>
            <p:ph type="title"/>
          </p:nvPr>
        </p:nvSpPr>
        <p:spPr>
          <a:xfrm>
            <a:off x="0" y="53322"/>
            <a:ext cx="12192000" cy="1030288"/>
          </a:xfrm>
          <a:prstGeom prst="rect">
            <a:avLst/>
          </a:prstGeom>
          <a:noFill/>
          <a:ln>
            <a:noFill/>
          </a:ln>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2EB5EF-078F-E443-A8E4-50AF6D7CD4EB}" type="datetimeFigureOut">
              <a:rPr lang="en-US" smtClean="0"/>
              <a:t>8/20/2026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26D60-4491-A84A-9883-40F31AA26FFA}" type="slidenum">
              <a:rPr lang="en-US" smtClean="0"/>
              <a:t>‹#›</a:t>
            </a:fld>
            <a:endParaRPr lang="en-US"/>
          </a:p>
        </p:txBody>
      </p:sp>
      <p:pic>
        <p:nvPicPr>
          <p:cNvPr id="10" name="Picture 9" descr="A logo of a person holding a hand&#10;&#10;AI-generated content may be incorrect.">
            <a:extLst>
              <a:ext uri="{FF2B5EF4-FFF2-40B4-BE49-F238E27FC236}">
                <a16:creationId xmlns:a16="http://schemas.microsoft.com/office/drawing/2014/main" id="{C3551912-86C4-9923-7F38-5FA09C8CFBA1}"/>
              </a:ext>
            </a:extLst>
          </p:cNvPr>
          <p:cNvPicPr>
            <a:picLocks noChangeAspect="1"/>
          </p:cNvPicPr>
          <p:nvPr userDrawn="1"/>
        </p:nvPicPr>
        <p:blipFill>
          <a:blip r:embed="rId13"/>
          <a:srcRect l="15190" t="24616" r="22973" b="30256"/>
          <a:stretch>
            <a:fillRect/>
          </a:stretch>
        </p:blipFill>
        <p:spPr>
          <a:xfrm>
            <a:off x="8676640" y="5909310"/>
            <a:ext cx="2905760" cy="894080"/>
          </a:xfrm>
          <a:prstGeom prst="rect">
            <a:avLst/>
          </a:prstGeom>
        </p:spPr>
      </p:pic>
    </p:spTree>
    <p:extLst>
      <p:ext uri="{BB962C8B-B14F-4D97-AF65-F5344CB8AC3E}">
        <p14:creationId xmlns:p14="http://schemas.microsoft.com/office/powerpoint/2010/main" val="10084949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Lst>
  <p:txStyles>
    <p:titleStyle>
      <a:lvl1pPr algn="ctr" defTabSz="914400" rtl="0" eaLnBrk="1" latinLnBrk="0" hangingPunct="1">
        <a:lnSpc>
          <a:spcPct val="90000"/>
        </a:lnSpc>
        <a:spcBef>
          <a:spcPct val="0"/>
        </a:spcBef>
        <a:buNone/>
        <a:defRPr sz="4400" kern="1200">
          <a:solidFill>
            <a:schemeClr val="bg1"/>
          </a:solidFill>
          <a:latin typeface="Abadi MT Condensed Extra Bold" panose="020B09040201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badi" panose="020B06040201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adi" panose="020B06040201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adi" panose="020B06040201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adi" panose="020B06040201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adi" panose="020B06040201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5">
            <a:extLst>
              <a:ext uri="{FF2B5EF4-FFF2-40B4-BE49-F238E27FC236}">
                <a16:creationId xmlns:a16="http://schemas.microsoft.com/office/drawing/2014/main" id="{A9207113-2428-9CEB-498C-DB92042A3EAE}"/>
              </a:ext>
            </a:extLst>
          </p:cNvPr>
          <p:cNvPicPr preferRelativeResize="0">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9600" y="5697538"/>
            <a:ext cx="1952625"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5">
            <a:extLst>
              <a:ext uri="{FF2B5EF4-FFF2-40B4-BE49-F238E27FC236}">
                <a16:creationId xmlns:a16="http://schemas.microsoft.com/office/drawing/2014/main" id="{DB58FBE8-1418-1E0F-878A-94F0CE479955}"/>
              </a:ext>
            </a:extLst>
          </p:cNvPr>
          <p:cNvSpPr>
            <a:spLocks noChangeArrowheads="1"/>
          </p:cNvSpPr>
          <p:nvPr/>
        </p:nvSpPr>
        <p:spPr bwMode="auto">
          <a:xfrm>
            <a:off x="0" y="0"/>
            <a:ext cx="12192000" cy="11366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endParaRPr lang="en-US" altLang="en-US" sz="1800">
              <a:latin typeface="Libre Franklin" panose="020F0502020204030204" pitchFamily="2" charset="0"/>
              <a:cs typeface="Libre Franklin" panose="020F0502020204030204" pitchFamily="2" charset="0"/>
              <a:sym typeface="Libre Franklin" panose="020F0502020204030204" pitchFamily="2" charset="0"/>
            </a:endParaRPr>
          </a:p>
        </p:txBody>
      </p:sp>
      <p:sp>
        <p:nvSpPr>
          <p:cNvPr id="1028" name="Google Shape;12;p5">
            <a:extLst>
              <a:ext uri="{FF2B5EF4-FFF2-40B4-BE49-F238E27FC236}">
                <a16:creationId xmlns:a16="http://schemas.microsoft.com/office/drawing/2014/main" id="{DA389AE3-57C1-6814-DBDD-91C9234BD7C5}"/>
              </a:ext>
            </a:extLst>
          </p:cNvPr>
          <p:cNvSpPr txBox="1">
            <a:spLocks noGrp="1" noChangeArrowheads="1"/>
          </p:cNvSpPr>
          <p:nvPr>
            <p:ph type="title"/>
          </p:nvPr>
        </p:nvSpPr>
        <p:spPr bwMode="auto">
          <a:xfrm>
            <a:off x="0" y="53975"/>
            <a:ext cx="12192000"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9" name="Google Shape;13;p5">
            <a:extLst>
              <a:ext uri="{FF2B5EF4-FFF2-40B4-BE49-F238E27FC236}">
                <a16:creationId xmlns:a16="http://schemas.microsoft.com/office/drawing/2014/main" id="{B0E8BBCD-7B12-D380-0C4A-7BC306668729}"/>
              </a:ext>
            </a:extLst>
          </p:cNvPr>
          <p:cNvSpPr txBox="1">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030" name="Google Shape;14;p5">
            <a:extLst>
              <a:ext uri="{FF2B5EF4-FFF2-40B4-BE49-F238E27FC236}">
                <a16:creationId xmlns:a16="http://schemas.microsoft.com/office/drawing/2014/main" id="{C763597F-DBA6-9D87-AE5E-742E77DB7A01}"/>
              </a:ext>
            </a:extLst>
          </p:cNvPr>
          <p:cNvSpPr txBox="1">
            <a:spLocks noGrp="1" noChangeArrowheads="1"/>
          </p:cNvSpPr>
          <p:nvPr>
            <p:ph type="dt" idx="10"/>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lvl1pPr eaLnBrk="1" hangingPunct="1">
              <a:buClr>
                <a:srgbClr val="000000"/>
              </a:buClr>
              <a:buSzPts val="1400"/>
              <a:buFont typeface="Arial" panose="020B0604020202020204" pitchFamily="34" charset="0"/>
              <a:buNone/>
              <a:defRPr sz="1200">
                <a:solidFill>
                  <a:srgbClr val="888888"/>
                </a:solidFill>
                <a:latin typeface="Libre Franklin" panose="020F0502020204030204" pitchFamily="2" charset="0"/>
                <a:cs typeface="Libre Franklin" panose="020F0502020204030204" pitchFamily="2" charset="0"/>
                <a:sym typeface="Libre Franklin" panose="020F0502020204030204" pitchFamily="2" charset="0"/>
              </a:defRPr>
            </a:lvl1pPr>
          </a:lstStyle>
          <a:p>
            <a:endParaRPr lang="en-US" altLang="en-US"/>
          </a:p>
        </p:txBody>
      </p:sp>
      <p:sp>
        <p:nvSpPr>
          <p:cNvPr id="1031" name="Google Shape;15;p5">
            <a:extLst>
              <a:ext uri="{FF2B5EF4-FFF2-40B4-BE49-F238E27FC236}">
                <a16:creationId xmlns:a16="http://schemas.microsoft.com/office/drawing/2014/main" id="{B82E0D21-A7A6-3065-AAC3-ED1EAAF873FA}"/>
              </a:ext>
            </a:extLst>
          </p:cNvPr>
          <p:cNvSpPr txBox="1">
            <a:spLocks noGrp="1" noChangeArrowheads="1"/>
          </p:cNvSpPr>
          <p:nvPr>
            <p:ph type="ftr" idx="11"/>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lvl1pPr algn="ctr" eaLnBrk="1" hangingPunct="1">
              <a:buClr>
                <a:srgbClr val="000000"/>
              </a:buClr>
              <a:buSzPts val="1400"/>
              <a:buFont typeface="Arial" panose="020B0604020202020204" pitchFamily="34" charset="0"/>
              <a:buNone/>
              <a:defRPr sz="1200">
                <a:solidFill>
                  <a:srgbClr val="888888"/>
                </a:solidFill>
                <a:latin typeface="Libre Franklin" panose="020F0502020204030204" pitchFamily="2" charset="0"/>
                <a:cs typeface="Libre Franklin" panose="020F0502020204030204" pitchFamily="2" charset="0"/>
                <a:sym typeface="Libre Franklin" panose="020F0502020204030204" pitchFamily="2" charset="0"/>
              </a:defRPr>
            </a:lvl1pPr>
          </a:lstStyle>
          <a:p>
            <a:endParaRPr lang="en-US" altLang="en-US"/>
          </a:p>
        </p:txBody>
      </p:sp>
      <p:sp>
        <p:nvSpPr>
          <p:cNvPr id="1032" name="Google Shape;16;p5">
            <a:extLst>
              <a:ext uri="{FF2B5EF4-FFF2-40B4-BE49-F238E27FC236}">
                <a16:creationId xmlns:a16="http://schemas.microsoft.com/office/drawing/2014/main" id="{06007E40-DA04-2032-7666-215CC4071D3D}"/>
              </a:ext>
            </a:extLst>
          </p:cNvPr>
          <p:cNvSpPr txBox="1">
            <a:spLocks noGrp="1" noChangeArrowheads="1"/>
          </p:cNvSpPr>
          <p:nvPr>
            <p:ph type="sldNum" idx="12"/>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lvl1pPr algn="r" eaLnBrk="1" hangingPunct="1">
              <a:buClr>
                <a:srgbClr val="000000"/>
              </a:buClr>
              <a:buFont typeface="Arial" panose="020B0604020202020204" pitchFamily="34" charset="0"/>
              <a:buNone/>
              <a:defRPr sz="1200">
                <a:solidFill>
                  <a:srgbClr val="888888"/>
                </a:solidFill>
                <a:latin typeface="Libre Franklin" panose="020F0502020204030204" pitchFamily="2" charset="0"/>
                <a:cs typeface="Libre Franklin" panose="020F0502020204030204" pitchFamily="2" charset="0"/>
                <a:sym typeface="Libre Franklin" panose="020F0502020204030204" pitchFamily="2" charset="0"/>
              </a:defRPr>
            </a:lvl1pPr>
          </a:lstStyle>
          <a:p>
            <a:fld id="{DEE1F729-C899-4164-B76A-967FC7ED23D5}" type="slidenum">
              <a:rPr lang="en-US" altLang="en-US"/>
              <a:pPr/>
              <a:t>‹#›</a:t>
            </a:fld>
            <a:endParaRPr lang="en-US" altLang="en-US"/>
          </a:p>
        </p:txBody>
      </p:sp>
      <p:pic>
        <p:nvPicPr>
          <p:cNvPr id="1033" name="Google Shape;17;p5" descr="A logo of a person holding a hand&#10;&#10;AI-generated content may be incorrect.">
            <a:extLst>
              <a:ext uri="{FF2B5EF4-FFF2-40B4-BE49-F238E27FC236}">
                <a16:creationId xmlns:a16="http://schemas.microsoft.com/office/drawing/2014/main" id="{E7DB4D25-4E34-94F5-9086-BA320B8A425A}"/>
              </a:ext>
            </a:extLst>
          </p:cNvPr>
          <p:cNvPicPr preferRelativeResize="0">
            <a:picLocks noChangeAspect="1" noChangeArrowheads="1"/>
          </p:cNvPicPr>
          <p:nvPr/>
        </p:nvPicPr>
        <p:blipFill>
          <a:blip r:embed="rId13">
            <a:extLst>
              <a:ext uri="{28A0092B-C50C-407E-A947-70E740481C1C}">
                <a14:useLocalDpi xmlns:a14="http://schemas.microsoft.com/office/drawing/2010/main" val="0"/>
              </a:ext>
            </a:extLst>
          </a:blip>
          <a:srcRect l="15190" t="24615" r="22974" b="30257"/>
          <a:stretch>
            <a:fillRect/>
          </a:stretch>
        </p:blipFill>
        <p:spPr bwMode="auto">
          <a:xfrm>
            <a:off x="8677275" y="5908675"/>
            <a:ext cx="2905125"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439971"/>
      </p:ext>
    </p:extLst>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90000"/>
            <a:alpha val="48000"/>
          </a:scheme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0E3CBD4-D59E-9D4E-85ED-BB2FE63DDBB3}"/>
              </a:ext>
            </a:extLst>
          </p:cNvPr>
          <p:cNvSpPr>
            <a:spLocks noGrp="1"/>
          </p:cNvSpPr>
          <p:nvPr>
            <p:ph type="subTitle" idx="1"/>
          </p:nvPr>
        </p:nvSpPr>
        <p:spPr>
          <a:xfrm>
            <a:off x="1415511" y="6100684"/>
            <a:ext cx="9360977" cy="659780"/>
          </a:xfrm>
          <a:noFill/>
        </p:spPr>
        <p:txBody>
          <a:bodyPr>
            <a:normAutofit/>
          </a:bodyPr>
          <a:lstStyle/>
          <a:p>
            <a:r>
              <a:rPr lang="en-US" sz="3200" b="1" dirty="0">
                <a:solidFill>
                  <a:schemeClr val="accent5"/>
                </a:solidFill>
                <a:latin typeface="Abadi MT Condensed Extra Bold" panose="020B0904020104020204" pitchFamily="34" charset="0"/>
              </a:rPr>
              <a:t>Southern Region Program Leaders Network (SR-PLN)</a:t>
            </a:r>
          </a:p>
        </p:txBody>
      </p:sp>
      <p:sp>
        <p:nvSpPr>
          <p:cNvPr id="2" name="Subtitle 2">
            <a:extLst>
              <a:ext uri="{FF2B5EF4-FFF2-40B4-BE49-F238E27FC236}">
                <a16:creationId xmlns:a16="http://schemas.microsoft.com/office/drawing/2014/main" id="{049A7D39-8F4D-5DF6-9558-D13BAF9224D1}"/>
              </a:ext>
            </a:extLst>
          </p:cNvPr>
          <p:cNvSpPr txBox="1">
            <a:spLocks/>
          </p:cNvSpPr>
          <p:nvPr/>
        </p:nvSpPr>
        <p:spPr>
          <a:xfrm>
            <a:off x="-52039" y="4060688"/>
            <a:ext cx="12244039" cy="1683069"/>
          </a:xfrm>
          <a:prstGeom prst="rect">
            <a:avLst/>
          </a:prstGeom>
          <a:solidFill>
            <a:schemeClr val="accent1"/>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badi" panose="020B0604020104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badi" panose="020B0604020104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badi" panose="020B0604020104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badi" panose="020B0604020104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badi" panose="020B0604020104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solidFill>
                  <a:schemeClr val="bg1"/>
                </a:solidFill>
                <a:latin typeface="Abadi MT Condensed Extra Bold" panose="020B0904020104020204" pitchFamily="34" charset="0"/>
              </a:rPr>
              <a:t>August 17-20, 2026</a:t>
            </a:r>
          </a:p>
          <a:p>
            <a:r>
              <a:rPr lang="en-US" sz="4000" b="1" dirty="0">
                <a:solidFill>
                  <a:schemeClr val="bg1"/>
                </a:solidFill>
                <a:latin typeface="Abadi MT Condensed Extra Bold" panose="020B0904020104020204" pitchFamily="34" charset="0"/>
              </a:rPr>
              <a:t>New Orleans, Louisiana</a:t>
            </a:r>
          </a:p>
        </p:txBody>
      </p:sp>
      <p:sp>
        <p:nvSpPr>
          <p:cNvPr id="6" name="Title 5">
            <a:extLst>
              <a:ext uri="{FF2B5EF4-FFF2-40B4-BE49-F238E27FC236}">
                <a16:creationId xmlns:a16="http://schemas.microsoft.com/office/drawing/2014/main" id="{1C183198-3355-DF9E-0B13-EEAAD57C040B}"/>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Sr-</a:t>
            </a:r>
            <a:r>
              <a:rPr lang="en-US" dirty="0" err="1"/>
              <a:t>pln</a:t>
            </a:r>
            <a:endParaRPr lang="en-US" dirty="0"/>
          </a:p>
        </p:txBody>
      </p:sp>
      <p:pic>
        <p:nvPicPr>
          <p:cNvPr id="9" name="Picture 8" descr="pln logo">
            <a:extLst>
              <a:ext uri="{FF2B5EF4-FFF2-40B4-BE49-F238E27FC236}">
                <a16:creationId xmlns:a16="http://schemas.microsoft.com/office/drawing/2014/main" id="{04680373-1CE5-1329-C0A9-0FC2DB6F2A53}"/>
              </a:ext>
            </a:extLst>
          </p:cNvPr>
          <p:cNvPicPr>
            <a:picLocks noChangeAspect="1"/>
          </p:cNvPicPr>
          <p:nvPr/>
        </p:nvPicPr>
        <p:blipFill>
          <a:blip r:embed="rId3"/>
          <a:srcRect l="16325" t="19714" r="22584" b="29454"/>
          <a:stretch>
            <a:fillRect/>
          </a:stretch>
        </p:blipFill>
        <p:spPr>
          <a:xfrm>
            <a:off x="956287" y="97535"/>
            <a:ext cx="10279426" cy="3606225"/>
          </a:xfrm>
          <a:prstGeom prst="rect">
            <a:avLst/>
          </a:prstGeom>
        </p:spPr>
      </p:pic>
    </p:spTree>
    <p:extLst>
      <p:ext uri="{BB962C8B-B14F-4D97-AF65-F5344CB8AC3E}">
        <p14:creationId xmlns:p14="http://schemas.microsoft.com/office/powerpoint/2010/main" val="2703853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6379" y="1410987"/>
            <a:ext cx="11274910" cy="3499410"/>
          </a:xfrm>
        </p:spPr>
        <p:txBody>
          <a:bodyPr>
            <a:noAutofit/>
          </a:bodyPr>
          <a:lstStyle/>
          <a:p>
            <a:pPr marL="0" indent="0">
              <a:buNone/>
            </a:pPr>
            <a:r>
              <a:rPr lang="en-US" b="1" dirty="0"/>
              <a:t>Southern Region and North Central Region Joint Meeting </a:t>
            </a:r>
          </a:p>
          <a:p>
            <a:r>
              <a:rPr lang="en-US" sz="2400" dirty="0"/>
              <a:t>Background: Prior to Covid, the joint meeting between North Central and Southern PLN ANR Committees for cross-region collaborations, idea exchanges, policy updates, discussions, speakers with individuals, and/or agencies relevant to ANR members that may include but not be limited to: APLU, USDA NIFA. We’d like to bring this effort back.</a:t>
            </a:r>
          </a:p>
          <a:p>
            <a:r>
              <a:rPr lang="en-US" sz="2400" dirty="0"/>
              <a:t>Committee Involved: ANR </a:t>
            </a:r>
          </a:p>
          <a:p>
            <a:r>
              <a:rPr lang="en-US" sz="2400" dirty="0"/>
              <a:t>Action Requested: Approval for the meeting.</a:t>
            </a:r>
          </a:p>
          <a:p>
            <a:r>
              <a:rPr lang="en-US" sz="2400" dirty="0"/>
              <a:t>Timeline: Planning will continue throughout the 2026-2027 year with an anticipated conference in June/July 2027. </a:t>
            </a:r>
          </a:p>
        </p:txBody>
      </p:sp>
      <p:sp>
        <p:nvSpPr>
          <p:cNvPr id="3" name="Title 2"/>
          <p:cNvSpPr>
            <a:spLocks noGrp="1"/>
          </p:cNvSpPr>
          <p:nvPr>
            <p:ph type="title"/>
          </p:nvPr>
        </p:nvSpPr>
        <p:spPr/>
        <p:txBody>
          <a:bodyPr/>
          <a:lstStyle/>
          <a:p>
            <a:r>
              <a:rPr lang="en-US" dirty="0"/>
              <a:t>Decision Items</a:t>
            </a:r>
          </a:p>
        </p:txBody>
      </p:sp>
      <p:sp>
        <p:nvSpPr>
          <p:cNvPr id="5" name="TextBox 4">
            <a:extLst>
              <a:ext uri="{FF2B5EF4-FFF2-40B4-BE49-F238E27FC236}">
                <a16:creationId xmlns:a16="http://schemas.microsoft.com/office/drawing/2014/main" id="{7ED4C44C-4CB3-43A1-809D-8E9E92410141}"/>
              </a:ext>
            </a:extLst>
          </p:cNvPr>
          <p:cNvSpPr txBox="1"/>
          <p:nvPr/>
        </p:nvSpPr>
        <p:spPr>
          <a:xfrm>
            <a:off x="9231715" y="517374"/>
            <a:ext cx="2942494"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ANR</a:t>
            </a:r>
          </a:p>
        </p:txBody>
      </p:sp>
      <p:sp>
        <p:nvSpPr>
          <p:cNvPr id="4" name="TextBox 3">
            <a:extLst>
              <a:ext uri="{FF2B5EF4-FFF2-40B4-BE49-F238E27FC236}">
                <a16:creationId xmlns:a16="http://schemas.microsoft.com/office/drawing/2014/main" id="{1131F358-2FA0-4C1D-963F-7C8C22ED8EF6}"/>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4007664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Community Development Foundational Training “CD 101”</a:t>
            </a:r>
          </a:p>
          <a:p>
            <a:r>
              <a:rPr lang="en-US" dirty="0"/>
              <a:t>Background: A curriculum was developed in 2025 to increase CD knowledge and skills for all Extension professionals</a:t>
            </a:r>
          </a:p>
          <a:p>
            <a:r>
              <a:rPr lang="en-US" dirty="0"/>
              <a:t>Committee Involved: CRD</a:t>
            </a:r>
          </a:p>
          <a:p>
            <a:r>
              <a:rPr lang="en-US" dirty="0"/>
              <a:t>Action Requested: Seed funding to print 100 copies of the curriculum (~$5000) to decrease training attendance barriers</a:t>
            </a:r>
          </a:p>
          <a:p>
            <a:r>
              <a:rPr lang="en-US" dirty="0"/>
              <a:t>Timeline: September 2026 – August 2027</a:t>
            </a:r>
          </a:p>
        </p:txBody>
      </p:sp>
      <p:sp>
        <p:nvSpPr>
          <p:cNvPr id="3" name="Title 2"/>
          <p:cNvSpPr>
            <a:spLocks noGrp="1"/>
          </p:cNvSpPr>
          <p:nvPr>
            <p:ph type="title"/>
          </p:nvPr>
        </p:nvSpPr>
        <p:spPr/>
        <p:txBody>
          <a:bodyPr/>
          <a:lstStyle/>
          <a:p>
            <a:r>
              <a:rPr lang="en-US"/>
              <a:t>Decision Items</a:t>
            </a:r>
          </a:p>
        </p:txBody>
      </p:sp>
      <p:sp>
        <p:nvSpPr>
          <p:cNvPr id="5" name="TextBox 4">
            <a:extLst>
              <a:ext uri="{FF2B5EF4-FFF2-40B4-BE49-F238E27FC236}">
                <a16:creationId xmlns:a16="http://schemas.microsoft.com/office/drawing/2014/main" id="{7ED4C44C-4CB3-43A1-809D-8E9E92410141}"/>
              </a:ext>
            </a:extLst>
          </p:cNvPr>
          <p:cNvSpPr txBox="1"/>
          <p:nvPr/>
        </p:nvSpPr>
        <p:spPr>
          <a:xfrm>
            <a:off x="9048835" y="330444"/>
            <a:ext cx="2942494"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Community Development</a:t>
            </a:r>
          </a:p>
        </p:txBody>
      </p:sp>
      <p:sp>
        <p:nvSpPr>
          <p:cNvPr id="4" name="TextBox 3">
            <a:extLst>
              <a:ext uri="{FF2B5EF4-FFF2-40B4-BE49-F238E27FC236}">
                <a16:creationId xmlns:a16="http://schemas.microsoft.com/office/drawing/2014/main" id="{1131F358-2FA0-4C1D-963F-7C8C22ED8EF6}"/>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2931789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30E22-DF8E-594C-DE1F-A96F42AB7BFD}"/>
            </a:ext>
          </a:extLst>
        </p:cNvPr>
        <p:cNvGrpSpPr/>
        <p:nvPr/>
      </p:nvGrpSpPr>
      <p:grpSpPr>
        <a:xfrm>
          <a:off x="0" y="0"/>
          <a:ext cx="0" cy="0"/>
          <a:chOff x="0" y="0"/>
          <a:chExt cx="0" cy="0"/>
        </a:xfrm>
      </p:grpSpPr>
      <p:sp>
        <p:nvSpPr>
          <p:cNvPr id="64" name="Google Shape;64;p2">
            <a:extLst>
              <a:ext uri="{FF2B5EF4-FFF2-40B4-BE49-F238E27FC236}">
                <a16:creationId xmlns:a16="http://schemas.microsoft.com/office/drawing/2014/main" id="{E4165601-D5A4-2FFC-504C-FA6480BF2812}"/>
              </a:ext>
            </a:extLst>
          </p:cNvPr>
          <p:cNvSpPr txBox="1">
            <a:spLocks noGrp="1"/>
          </p:cNvSpPr>
          <p:nvPr>
            <p:ph type="body" idx="1"/>
          </p:nvPr>
        </p:nvSpPr>
        <p:spPr>
          <a:xfrm>
            <a:off x="385763" y="1465263"/>
            <a:ext cx="11276012" cy="4196866"/>
          </a:xfrm>
        </p:spPr>
        <p:txBody>
          <a:bodyPr>
            <a:normAutofit fontScale="92500" lnSpcReduction="20000"/>
          </a:bodyPr>
          <a:lstStyle/>
          <a:p>
            <a:pPr marL="228600" indent="-228600" eaLnBrk="1" fontAlgn="auto" hangingPunct="1">
              <a:spcBef>
                <a:spcPts val="0"/>
              </a:spcBef>
              <a:buSzPct val="100000"/>
              <a:buFont typeface="Arial"/>
              <a:buChar char="•"/>
              <a:defRPr/>
            </a:pPr>
            <a:r>
              <a:rPr lang="en-US" sz="2800" kern="1200" dirty="0">
                <a:solidFill>
                  <a:schemeClr val="tx1"/>
                </a:solidFill>
                <a:latin typeface="Arial" panose="020B0604020202020204" pitchFamily="34" charset="0"/>
                <a:ea typeface="+mn-ea"/>
                <a:cs typeface="Arial" panose="020B0604020202020204" pitchFamily="34" charset="0"/>
              </a:rPr>
              <a:t>Background: A FCS subcommittee will continue the national work on health metrics with a focus on ROI and collective impact in order to present a more comprehensive and compelling value proposition. The subgroup will coordinate with the Program and Staff Development evaluation subcommittee (Lola Adeodokun).</a:t>
            </a:r>
          </a:p>
          <a:p>
            <a:pPr marL="285750" indent="-285750" eaLnBrk="1" fontAlgn="auto" hangingPunct="1">
              <a:buSzPct val="100000"/>
              <a:defRPr/>
            </a:pPr>
            <a:r>
              <a:rPr lang="en-US" sz="2800" kern="1200" dirty="0">
                <a:solidFill>
                  <a:schemeClr val="tx1"/>
                </a:solidFill>
                <a:latin typeface="Arial" panose="020B0604020202020204" pitchFamily="34" charset="0"/>
                <a:ea typeface="+mn-ea"/>
                <a:cs typeface="Arial" panose="020B0604020202020204" pitchFamily="34" charset="0"/>
              </a:rPr>
              <a:t>Committee Involved: FCS and PSD</a:t>
            </a:r>
            <a:endParaRPr sz="2800" kern="1200" dirty="0">
              <a:solidFill>
                <a:schemeClr val="tx1"/>
              </a:solidFill>
              <a:latin typeface="Arial" panose="020B0604020202020204" pitchFamily="34" charset="0"/>
              <a:ea typeface="+mn-ea"/>
              <a:cs typeface="Arial" panose="020B0604020202020204" pitchFamily="34" charset="0"/>
            </a:endParaRPr>
          </a:p>
          <a:p>
            <a:pPr marL="228600" indent="-228600" eaLnBrk="1" fontAlgn="auto" hangingPunct="1">
              <a:buSzPct val="100000"/>
              <a:buFont typeface="Arial"/>
              <a:buChar char="•"/>
              <a:defRPr/>
            </a:pPr>
            <a:r>
              <a:rPr lang="en-US" sz="2800" kern="1200" dirty="0">
                <a:solidFill>
                  <a:schemeClr val="tx1"/>
                </a:solidFill>
                <a:latin typeface="Arial" panose="020B0604020202020204" pitchFamily="34" charset="0"/>
                <a:ea typeface="+mn-ea"/>
                <a:cs typeface="Arial" panose="020B0604020202020204" pitchFamily="34" charset="0"/>
              </a:rPr>
              <a:t>Action Requested: Extension Directors to prioritize FCS health metrics as the first of the six topical pillars to be addressed by the PSD evaluation committee. This work is consistent with the Tiger Team recommendation to support national coordination, evaluation, and leadership related to health.</a:t>
            </a:r>
            <a:endParaRPr sz="2800" kern="1200" dirty="0">
              <a:solidFill>
                <a:schemeClr val="tx1"/>
              </a:solidFill>
              <a:latin typeface="Arial" panose="020B0604020202020204" pitchFamily="34" charset="0"/>
              <a:ea typeface="+mn-ea"/>
              <a:cs typeface="Arial" panose="020B0604020202020204" pitchFamily="34" charset="0"/>
            </a:endParaRPr>
          </a:p>
          <a:p>
            <a:pPr marL="228600" indent="-228600" eaLnBrk="1" fontAlgn="auto" hangingPunct="1">
              <a:buSzPct val="100000"/>
              <a:buFont typeface="Arial"/>
              <a:buChar char="•"/>
              <a:defRPr/>
            </a:pPr>
            <a:r>
              <a:rPr lang="en-US" sz="2800" kern="1200" dirty="0">
                <a:solidFill>
                  <a:schemeClr val="tx1"/>
                </a:solidFill>
                <a:latin typeface="Arial" panose="020B0604020202020204" pitchFamily="34" charset="0"/>
                <a:ea typeface="+mn-ea"/>
                <a:cs typeface="Arial" panose="020B0604020202020204" pitchFamily="34" charset="0"/>
              </a:rPr>
              <a:t>Timeline: 2026-2027</a:t>
            </a:r>
            <a:endParaRPr sz="2800" kern="1200" dirty="0">
              <a:solidFill>
                <a:schemeClr val="tx1"/>
              </a:solidFill>
              <a:latin typeface="Arial" panose="020B0604020202020204" pitchFamily="34" charset="0"/>
              <a:ea typeface="+mn-ea"/>
              <a:cs typeface="Arial" panose="020B0604020202020204" pitchFamily="34" charset="0"/>
            </a:endParaRPr>
          </a:p>
        </p:txBody>
      </p:sp>
      <p:sp>
        <p:nvSpPr>
          <p:cNvPr id="14338" name="Google Shape;65;p2">
            <a:extLst>
              <a:ext uri="{FF2B5EF4-FFF2-40B4-BE49-F238E27FC236}">
                <a16:creationId xmlns:a16="http://schemas.microsoft.com/office/drawing/2014/main" id="{748ECF7A-D867-E302-3F1F-ED6901AA879F}"/>
              </a:ext>
            </a:extLst>
          </p:cNvPr>
          <p:cNvSpPr txBox="1">
            <a:spLocks noGrp="1" noChangeArrowheads="1"/>
          </p:cNvSpPr>
          <p:nvPr>
            <p:ph type="title"/>
          </p:nvPr>
        </p:nvSpPr>
        <p:spPr>
          <a:xfrm>
            <a:off x="385763" y="85725"/>
            <a:ext cx="10515600" cy="1325563"/>
          </a:xfrm>
        </p:spPr>
        <p:txBody>
          <a:bodyPr/>
          <a:lstStyle/>
          <a:p>
            <a:pPr eaLnBrk="1" hangingPunct="1">
              <a:spcBef>
                <a:spcPct val="0"/>
              </a:spcBef>
              <a:spcAft>
                <a:spcPct val="0"/>
              </a:spcAft>
              <a:buClr>
                <a:srgbClr val="FFFFFF"/>
              </a:buClr>
              <a:buFont typeface="Arial" panose="020B0604020202020204" pitchFamily="34" charset="0"/>
              <a:buNone/>
            </a:pPr>
            <a:r>
              <a:rPr lang="en-US" altLang="en-US" sz="4400">
                <a:solidFill>
                  <a:srgbClr val="FFFFFF"/>
                </a:solidFill>
                <a:latin typeface="Arial" panose="020B0604020202020204" pitchFamily="34" charset="0"/>
                <a:cs typeface="Arial" panose="020B0604020202020204" pitchFamily="34" charset="0"/>
                <a:sym typeface="Arial" panose="020B0604020202020204" pitchFamily="34" charset="0"/>
              </a:rPr>
              <a:t>Decision Items</a:t>
            </a:r>
          </a:p>
        </p:txBody>
      </p:sp>
      <p:sp>
        <p:nvSpPr>
          <p:cNvPr id="14339" name="Google Shape;66;p2">
            <a:extLst>
              <a:ext uri="{FF2B5EF4-FFF2-40B4-BE49-F238E27FC236}">
                <a16:creationId xmlns:a16="http://schemas.microsoft.com/office/drawing/2014/main" id="{9A65C8F1-0A85-4FAF-3BA7-B56E91DE1426}"/>
              </a:ext>
            </a:extLst>
          </p:cNvPr>
          <p:cNvSpPr txBox="1">
            <a:spLocks noChangeArrowheads="1"/>
          </p:cNvSpPr>
          <p:nvPr/>
        </p:nvSpPr>
        <p:spPr bwMode="auto">
          <a:xfrm>
            <a:off x="9231313" y="139700"/>
            <a:ext cx="294322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Family and Consumer Sciences </a:t>
            </a: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4340" name="Google Shape;67;p2">
            <a:extLst>
              <a:ext uri="{FF2B5EF4-FFF2-40B4-BE49-F238E27FC236}">
                <a16:creationId xmlns:a16="http://schemas.microsoft.com/office/drawing/2014/main" id="{9FE3C746-2D88-DFDA-A3AD-E7801BF337CC}"/>
              </a:ext>
            </a:extLst>
          </p:cNvPr>
          <p:cNvSpPr txBox="1">
            <a:spLocks noChangeArrowheads="1"/>
          </p:cNvSpPr>
          <p:nvPr/>
        </p:nvSpPr>
        <p:spPr bwMode="auto">
          <a:xfrm>
            <a:off x="2522538" y="5995988"/>
            <a:ext cx="5607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defRPr/>
            </a:pPr>
            <a:r>
              <a:rPr kumimoji="0" lang="en-US" altLang="en-US" sz="1600" b="1" i="0" u="none" strike="noStrike" kern="1200" cap="none" spc="0" normalizeH="0" baseline="0" noProof="0">
                <a:ln>
                  <a:noFill/>
                </a:ln>
                <a:solidFill>
                  <a:srgbClr val="000000"/>
                </a:solidFill>
                <a:effectLst/>
                <a:uLnTx/>
                <a:uFillTx/>
                <a:latin typeface="Cambria" panose="02040503050406030204" pitchFamily="18" charset="0"/>
                <a:ea typeface="+mn-ea"/>
                <a:cs typeface="Arial" panose="020B0604020202020204" pitchFamily="34" charset="0"/>
                <a:sym typeface="Cambria" panose="02040503050406030204" pitchFamily="18" charset="0"/>
              </a:rPr>
              <a:t>NOTE: Please do not change fonts, colors or styles. You may adjust font size in the text box if needed. </a:t>
            </a:r>
            <a:endPar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14938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Google Shape;64;p2">
            <a:extLst>
              <a:ext uri="{FF2B5EF4-FFF2-40B4-BE49-F238E27FC236}">
                <a16:creationId xmlns:a16="http://schemas.microsoft.com/office/drawing/2014/main" id="{830273F3-72BD-1BAF-A250-C453979E1218}"/>
              </a:ext>
            </a:extLst>
          </p:cNvPr>
          <p:cNvSpPr txBox="1">
            <a:spLocks noGrp="1"/>
          </p:cNvSpPr>
          <p:nvPr>
            <p:ph type="body" idx="1"/>
          </p:nvPr>
        </p:nvSpPr>
        <p:spPr>
          <a:xfrm>
            <a:off x="385763" y="1465263"/>
            <a:ext cx="11276012" cy="4196866"/>
          </a:xfrm>
        </p:spPr>
        <p:txBody>
          <a:bodyPr>
            <a:normAutofit/>
          </a:bodyPr>
          <a:lstStyle/>
          <a:p>
            <a:pPr marL="228600" indent="-228600" eaLnBrk="1" fontAlgn="auto" hangingPunct="1">
              <a:spcBef>
                <a:spcPts val="0"/>
              </a:spcBef>
              <a:buSzPct val="100000"/>
              <a:buFont typeface="Arial"/>
              <a:buChar char="•"/>
              <a:defRPr/>
            </a:pPr>
            <a:r>
              <a:rPr lang="en-US" sz="2800" kern="1200" dirty="0">
                <a:solidFill>
                  <a:schemeClr val="tx1"/>
                </a:solidFill>
                <a:latin typeface="Arial" panose="020B0604020202020204" pitchFamily="34" charset="0"/>
                <a:ea typeface="+mn-ea"/>
                <a:cs typeface="Arial" panose="020B0604020202020204" pitchFamily="34" charset="0"/>
              </a:rPr>
              <a:t>Background: The 2027 Bi-annual Middle Manager Conference Planning Committee (Kelli Roberson, Chris Hicks, and Jerry Lamb) has begun early planning, building on the momentum of the 2026 SR-PLN Conference in New Orleans.</a:t>
            </a:r>
          </a:p>
          <a:p>
            <a:pPr marL="285750" indent="-285750" eaLnBrk="1" fontAlgn="auto" hangingPunct="1">
              <a:buSzPct val="100000"/>
              <a:defRPr/>
            </a:pPr>
            <a:r>
              <a:rPr lang="en-US" sz="2800" kern="1200" dirty="0">
                <a:solidFill>
                  <a:schemeClr val="tx1"/>
                </a:solidFill>
                <a:latin typeface="Arial" panose="020B0604020202020204" pitchFamily="34" charset="0"/>
                <a:ea typeface="+mn-ea"/>
                <a:cs typeface="Arial" panose="020B0604020202020204" pitchFamily="34" charset="0"/>
              </a:rPr>
              <a:t>Committee Involved: Middle Managers</a:t>
            </a:r>
            <a:endParaRPr sz="2800" kern="1200" dirty="0">
              <a:solidFill>
                <a:schemeClr val="tx1"/>
              </a:solidFill>
              <a:latin typeface="Arial" panose="020B0604020202020204" pitchFamily="34" charset="0"/>
              <a:ea typeface="+mn-ea"/>
              <a:cs typeface="Arial" panose="020B0604020202020204" pitchFamily="34" charset="0"/>
            </a:endParaRPr>
          </a:p>
          <a:p>
            <a:pPr marL="228600" indent="-228600" eaLnBrk="1" fontAlgn="auto" hangingPunct="1">
              <a:buSzPct val="100000"/>
              <a:buFont typeface="Arial"/>
              <a:buChar char="•"/>
              <a:defRPr/>
            </a:pPr>
            <a:r>
              <a:rPr lang="en-US" sz="2800" kern="1200" dirty="0">
                <a:solidFill>
                  <a:schemeClr val="tx1"/>
                </a:solidFill>
                <a:latin typeface="Arial" panose="020B0604020202020204" pitchFamily="34" charset="0"/>
                <a:ea typeface="+mn-ea"/>
                <a:cs typeface="Arial" panose="020B0604020202020204" pitchFamily="34" charset="0"/>
              </a:rPr>
              <a:t>Action Requested: Approval to proceed with planning, including confirming conference dates and beginning venue and logistics coordination.</a:t>
            </a:r>
            <a:endParaRPr sz="2800" kern="1200" dirty="0">
              <a:solidFill>
                <a:schemeClr val="tx1"/>
              </a:solidFill>
              <a:latin typeface="Arial" panose="020B0604020202020204" pitchFamily="34" charset="0"/>
              <a:ea typeface="+mn-ea"/>
              <a:cs typeface="Arial" panose="020B0604020202020204" pitchFamily="34" charset="0"/>
            </a:endParaRPr>
          </a:p>
          <a:p>
            <a:pPr marL="228600" indent="-228600" eaLnBrk="1" fontAlgn="auto" hangingPunct="1">
              <a:buSzPct val="100000"/>
              <a:buFont typeface="Arial"/>
              <a:buChar char="•"/>
              <a:defRPr/>
            </a:pPr>
            <a:r>
              <a:rPr lang="en-US" sz="2800" kern="1200" dirty="0">
                <a:solidFill>
                  <a:schemeClr val="tx1"/>
                </a:solidFill>
                <a:latin typeface="Arial" panose="020B0604020202020204" pitchFamily="34" charset="0"/>
                <a:ea typeface="+mn-ea"/>
                <a:cs typeface="Arial" panose="020B0604020202020204" pitchFamily="34" charset="0"/>
              </a:rPr>
              <a:t>Timeline: April 6-9, 2027</a:t>
            </a:r>
            <a:endParaRPr sz="2800" kern="1200" dirty="0">
              <a:solidFill>
                <a:schemeClr val="tx1"/>
              </a:solidFill>
              <a:latin typeface="Arial" panose="020B0604020202020204" pitchFamily="34" charset="0"/>
              <a:ea typeface="+mn-ea"/>
              <a:cs typeface="Arial" panose="020B0604020202020204" pitchFamily="34" charset="0"/>
            </a:endParaRPr>
          </a:p>
        </p:txBody>
      </p:sp>
      <p:sp>
        <p:nvSpPr>
          <p:cNvPr id="14338" name="Google Shape;65;p2">
            <a:extLst>
              <a:ext uri="{FF2B5EF4-FFF2-40B4-BE49-F238E27FC236}">
                <a16:creationId xmlns:a16="http://schemas.microsoft.com/office/drawing/2014/main" id="{C91D706C-0BA4-85B0-782B-A3F34FFB9A94}"/>
              </a:ext>
            </a:extLst>
          </p:cNvPr>
          <p:cNvSpPr txBox="1">
            <a:spLocks noGrp="1" noChangeArrowheads="1"/>
          </p:cNvSpPr>
          <p:nvPr>
            <p:ph type="title"/>
          </p:nvPr>
        </p:nvSpPr>
        <p:spPr>
          <a:xfrm>
            <a:off x="385763" y="85725"/>
            <a:ext cx="10515600" cy="1325563"/>
          </a:xfrm>
        </p:spPr>
        <p:txBody>
          <a:bodyPr/>
          <a:lstStyle/>
          <a:p>
            <a:pPr eaLnBrk="1" hangingPunct="1">
              <a:spcBef>
                <a:spcPct val="0"/>
              </a:spcBef>
              <a:spcAft>
                <a:spcPct val="0"/>
              </a:spcAft>
              <a:buClr>
                <a:srgbClr val="FFFFFF"/>
              </a:buClr>
              <a:buFont typeface="Arial" panose="020B0604020202020204" pitchFamily="34" charset="0"/>
              <a:buNone/>
            </a:pPr>
            <a:r>
              <a:rPr lang="en-US" altLang="en-US" sz="4400">
                <a:solidFill>
                  <a:srgbClr val="FFFFFF"/>
                </a:solidFill>
                <a:latin typeface="Arial" panose="020B0604020202020204" pitchFamily="34" charset="0"/>
                <a:cs typeface="Arial" panose="020B0604020202020204" pitchFamily="34" charset="0"/>
                <a:sym typeface="Arial" panose="020B0604020202020204" pitchFamily="34" charset="0"/>
              </a:rPr>
              <a:t>Decision Items</a:t>
            </a:r>
          </a:p>
        </p:txBody>
      </p:sp>
      <p:sp>
        <p:nvSpPr>
          <p:cNvPr id="14339" name="Google Shape;66;p2">
            <a:extLst>
              <a:ext uri="{FF2B5EF4-FFF2-40B4-BE49-F238E27FC236}">
                <a16:creationId xmlns:a16="http://schemas.microsoft.com/office/drawing/2014/main" id="{8B695337-D564-4DE7-D323-5F91BE6B5A2F}"/>
              </a:ext>
            </a:extLst>
          </p:cNvPr>
          <p:cNvSpPr txBox="1">
            <a:spLocks noChangeArrowheads="1"/>
          </p:cNvSpPr>
          <p:nvPr/>
        </p:nvSpPr>
        <p:spPr bwMode="auto">
          <a:xfrm>
            <a:off x="9231313" y="139700"/>
            <a:ext cx="294322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Middle Managers Committee</a:t>
            </a: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4340" name="Google Shape;67;p2">
            <a:extLst>
              <a:ext uri="{FF2B5EF4-FFF2-40B4-BE49-F238E27FC236}">
                <a16:creationId xmlns:a16="http://schemas.microsoft.com/office/drawing/2014/main" id="{8976F0C3-BE2E-001F-D536-5F7D39A9A578}"/>
              </a:ext>
            </a:extLst>
          </p:cNvPr>
          <p:cNvSpPr txBox="1">
            <a:spLocks noChangeArrowheads="1"/>
          </p:cNvSpPr>
          <p:nvPr/>
        </p:nvSpPr>
        <p:spPr bwMode="auto">
          <a:xfrm>
            <a:off x="2522538" y="5995988"/>
            <a:ext cx="5607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defRPr/>
            </a:pPr>
            <a:r>
              <a:rPr kumimoji="0" lang="en-US" altLang="en-US" sz="1600" b="1" i="0" u="none" strike="noStrike" kern="1200" cap="none" spc="0" normalizeH="0" baseline="0" noProof="0">
                <a:ln>
                  <a:noFill/>
                </a:ln>
                <a:solidFill>
                  <a:srgbClr val="000000"/>
                </a:solidFill>
                <a:effectLst/>
                <a:uLnTx/>
                <a:uFillTx/>
                <a:latin typeface="Cambria" panose="02040503050406030204" pitchFamily="18" charset="0"/>
                <a:ea typeface="+mn-ea"/>
                <a:cs typeface="Arial" panose="020B0604020202020204" pitchFamily="34" charset="0"/>
                <a:sym typeface="Cambria" panose="02040503050406030204" pitchFamily="18" charset="0"/>
              </a:rPr>
              <a:t>NOTE: Please do not change fonts, colors or styles. You may adjust font size in the text box if needed. </a:t>
            </a:r>
            <a:endPar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4A377-0657-5BF1-671A-18A40894EB5F}"/>
            </a:ext>
          </a:extLst>
        </p:cNvPr>
        <p:cNvGrpSpPr/>
        <p:nvPr/>
      </p:nvGrpSpPr>
      <p:grpSpPr>
        <a:xfrm>
          <a:off x="0" y="0"/>
          <a:ext cx="0" cy="0"/>
          <a:chOff x="0" y="0"/>
          <a:chExt cx="0" cy="0"/>
        </a:xfrm>
      </p:grpSpPr>
      <p:sp>
        <p:nvSpPr>
          <p:cNvPr id="64" name="Google Shape;64;p2">
            <a:extLst>
              <a:ext uri="{FF2B5EF4-FFF2-40B4-BE49-F238E27FC236}">
                <a16:creationId xmlns:a16="http://schemas.microsoft.com/office/drawing/2014/main" id="{048FA3AE-56A4-C7BD-4F11-6061F712A3B4}"/>
              </a:ext>
            </a:extLst>
          </p:cNvPr>
          <p:cNvSpPr txBox="1">
            <a:spLocks noGrp="1"/>
          </p:cNvSpPr>
          <p:nvPr>
            <p:ph type="body" idx="1"/>
          </p:nvPr>
        </p:nvSpPr>
        <p:spPr>
          <a:xfrm>
            <a:off x="385763" y="1465263"/>
            <a:ext cx="11276012" cy="4196866"/>
          </a:xfrm>
        </p:spPr>
        <p:txBody>
          <a:bodyPr>
            <a:normAutofit lnSpcReduction="10000"/>
          </a:bodyPr>
          <a:lstStyle/>
          <a:p>
            <a:pPr marL="228600" indent="-228600" eaLnBrk="1" fontAlgn="auto" hangingPunct="1">
              <a:spcBef>
                <a:spcPts val="0"/>
              </a:spcBef>
              <a:buSzPct val="100000"/>
              <a:buFont typeface="Arial"/>
              <a:buChar char="•"/>
              <a:defRPr/>
            </a:pPr>
            <a:r>
              <a:rPr lang="en-US" sz="2800" kern="1200" dirty="0">
                <a:solidFill>
                  <a:schemeClr val="tx1"/>
                </a:solidFill>
                <a:latin typeface="Arial" panose="020B0604020202020204" pitchFamily="34" charset="0"/>
                <a:ea typeface="+mn-ea"/>
                <a:cs typeface="Arial" panose="020B0604020202020204" pitchFamily="34" charset="0"/>
              </a:rPr>
              <a:t>Background: </a:t>
            </a:r>
            <a:r>
              <a:rPr lang="en-US" sz="2800" dirty="0"/>
              <a:t>Develop evaluation common measures for one of the six topical pillars identified in the 2025-2035 Land Grant University Roadmap</a:t>
            </a:r>
          </a:p>
          <a:p>
            <a:pPr marL="228600" indent="-228600" eaLnBrk="1" fontAlgn="auto" hangingPunct="1">
              <a:spcBef>
                <a:spcPts val="0"/>
              </a:spcBef>
              <a:buSzPct val="100000"/>
              <a:buFont typeface="Arial"/>
              <a:buChar char="•"/>
              <a:defRPr/>
            </a:pPr>
            <a:endParaRPr lang="en-US" sz="2800" kern="1200" dirty="0">
              <a:solidFill>
                <a:schemeClr val="tx1"/>
              </a:solidFill>
              <a:latin typeface="Arial" panose="020B0604020202020204" pitchFamily="34" charset="0"/>
              <a:ea typeface="+mn-ea"/>
              <a:cs typeface="Arial" panose="020B0604020202020204" pitchFamily="34" charset="0"/>
            </a:endParaRPr>
          </a:p>
          <a:p>
            <a:pPr marL="228600" indent="-228600" eaLnBrk="1" fontAlgn="auto" hangingPunct="1">
              <a:spcBef>
                <a:spcPts val="0"/>
              </a:spcBef>
              <a:buSzPct val="100000"/>
              <a:buFont typeface="Arial"/>
              <a:buChar char="•"/>
              <a:defRPr/>
            </a:pPr>
            <a:r>
              <a:rPr lang="en-US" sz="2800" kern="1200" dirty="0">
                <a:solidFill>
                  <a:schemeClr val="tx1"/>
                </a:solidFill>
                <a:latin typeface="Arial" panose="020B0604020202020204" pitchFamily="34" charset="0"/>
                <a:ea typeface="+mn-ea"/>
                <a:cs typeface="Arial" panose="020B0604020202020204" pitchFamily="34" charset="0"/>
              </a:rPr>
              <a:t>Committee Involved: PSD and selected committee</a:t>
            </a:r>
          </a:p>
          <a:p>
            <a:pPr marL="0" indent="0" eaLnBrk="1" fontAlgn="auto" hangingPunct="1">
              <a:spcBef>
                <a:spcPts val="0"/>
              </a:spcBef>
              <a:buSzPct val="100000"/>
              <a:buNone/>
              <a:defRPr/>
            </a:pPr>
            <a:endParaRPr sz="2800" kern="1200" dirty="0">
              <a:solidFill>
                <a:schemeClr val="tx1"/>
              </a:solidFill>
              <a:latin typeface="Arial" panose="020B0604020202020204" pitchFamily="34" charset="0"/>
              <a:ea typeface="+mn-ea"/>
              <a:cs typeface="Arial" panose="020B0604020202020204" pitchFamily="34" charset="0"/>
            </a:endParaRPr>
          </a:p>
          <a:p>
            <a:pPr marL="228600" indent="-228600" eaLnBrk="1" fontAlgn="auto" hangingPunct="1">
              <a:buSzPct val="100000"/>
              <a:buFont typeface="Arial"/>
              <a:buChar char="•"/>
              <a:defRPr/>
            </a:pPr>
            <a:r>
              <a:rPr lang="en-US" sz="2800" kern="1200" dirty="0">
                <a:solidFill>
                  <a:schemeClr val="tx1"/>
                </a:solidFill>
                <a:latin typeface="Arial" panose="020B0604020202020204" pitchFamily="34" charset="0"/>
                <a:ea typeface="+mn-ea"/>
                <a:cs typeface="Arial" panose="020B0604020202020204" pitchFamily="34" charset="0"/>
              </a:rPr>
              <a:t>Action Requested: Select one of the top six pillars identified in the 2025-2035 Land Grant University Roadmap</a:t>
            </a:r>
          </a:p>
          <a:p>
            <a:pPr marL="0" indent="0" eaLnBrk="1" fontAlgn="auto" hangingPunct="1">
              <a:buSzPct val="100000"/>
              <a:buNone/>
              <a:defRPr/>
            </a:pPr>
            <a:endParaRPr sz="2800" kern="1200" dirty="0">
              <a:solidFill>
                <a:schemeClr val="tx1"/>
              </a:solidFill>
              <a:latin typeface="Arial" panose="020B0604020202020204" pitchFamily="34" charset="0"/>
              <a:ea typeface="+mn-ea"/>
              <a:cs typeface="Arial" panose="020B0604020202020204" pitchFamily="34" charset="0"/>
            </a:endParaRPr>
          </a:p>
          <a:p>
            <a:pPr marL="228600" indent="-228600" eaLnBrk="1" fontAlgn="auto" hangingPunct="1">
              <a:buSzPct val="100000"/>
              <a:buFont typeface="Arial"/>
              <a:buChar char="•"/>
              <a:defRPr/>
            </a:pPr>
            <a:r>
              <a:rPr lang="en-US" sz="2800" kern="1200" dirty="0">
                <a:solidFill>
                  <a:schemeClr val="tx1"/>
                </a:solidFill>
                <a:latin typeface="Arial" panose="020B0604020202020204" pitchFamily="34" charset="0"/>
                <a:ea typeface="+mn-ea"/>
                <a:cs typeface="Arial" panose="020B0604020202020204" pitchFamily="34" charset="0"/>
              </a:rPr>
              <a:t>Timeline: 2026-2027</a:t>
            </a:r>
            <a:endParaRPr sz="2800" kern="1200" dirty="0">
              <a:solidFill>
                <a:schemeClr val="tx1"/>
              </a:solidFill>
              <a:latin typeface="Arial" panose="020B0604020202020204" pitchFamily="34" charset="0"/>
              <a:ea typeface="+mn-ea"/>
              <a:cs typeface="Arial" panose="020B0604020202020204" pitchFamily="34" charset="0"/>
            </a:endParaRPr>
          </a:p>
        </p:txBody>
      </p:sp>
      <p:sp>
        <p:nvSpPr>
          <p:cNvPr id="14338" name="Google Shape;65;p2">
            <a:extLst>
              <a:ext uri="{FF2B5EF4-FFF2-40B4-BE49-F238E27FC236}">
                <a16:creationId xmlns:a16="http://schemas.microsoft.com/office/drawing/2014/main" id="{BB90C22A-8C2A-F4C2-FBE9-12823129B055}"/>
              </a:ext>
            </a:extLst>
          </p:cNvPr>
          <p:cNvSpPr txBox="1">
            <a:spLocks noGrp="1" noChangeArrowheads="1"/>
          </p:cNvSpPr>
          <p:nvPr>
            <p:ph type="title"/>
          </p:nvPr>
        </p:nvSpPr>
        <p:spPr>
          <a:xfrm>
            <a:off x="385763" y="85725"/>
            <a:ext cx="10515600" cy="1325563"/>
          </a:xfrm>
        </p:spPr>
        <p:txBody>
          <a:bodyPr/>
          <a:lstStyle/>
          <a:p>
            <a:pPr eaLnBrk="1" hangingPunct="1">
              <a:spcBef>
                <a:spcPct val="0"/>
              </a:spcBef>
              <a:spcAft>
                <a:spcPct val="0"/>
              </a:spcAft>
              <a:buClr>
                <a:srgbClr val="FFFFFF"/>
              </a:buClr>
              <a:buFont typeface="Arial" panose="020B0604020202020204" pitchFamily="34" charset="0"/>
              <a:buNone/>
            </a:pPr>
            <a:r>
              <a:rPr lang="en-US" altLang="en-US" sz="4400">
                <a:solidFill>
                  <a:srgbClr val="FFFFFF"/>
                </a:solidFill>
                <a:latin typeface="Arial" panose="020B0604020202020204" pitchFamily="34" charset="0"/>
                <a:cs typeface="Arial" panose="020B0604020202020204" pitchFamily="34" charset="0"/>
                <a:sym typeface="Arial" panose="020B0604020202020204" pitchFamily="34" charset="0"/>
              </a:rPr>
              <a:t>Decision Items</a:t>
            </a:r>
          </a:p>
        </p:txBody>
      </p:sp>
      <p:sp>
        <p:nvSpPr>
          <p:cNvPr id="14339" name="Google Shape;66;p2">
            <a:extLst>
              <a:ext uri="{FF2B5EF4-FFF2-40B4-BE49-F238E27FC236}">
                <a16:creationId xmlns:a16="http://schemas.microsoft.com/office/drawing/2014/main" id="{8380E270-82CE-9C85-762C-096269F0F84D}"/>
              </a:ext>
            </a:extLst>
          </p:cNvPr>
          <p:cNvSpPr txBox="1">
            <a:spLocks noChangeArrowheads="1"/>
          </p:cNvSpPr>
          <p:nvPr/>
        </p:nvSpPr>
        <p:spPr bwMode="auto">
          <a:xfrm>
            <a:off x="9231313" y="139700"/>
            <a:ext cx="294322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Program Staff Development</a:t>
            </a: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4340" name="Google Shape;67;p2">
            <a:extLst>
              <a:ext uri="{FF2B5EF4-FFF2-40B4-BE49-F238E27FC236}">
                <a16:creationId xmlns:a16="http://schemas.microsoft.com/office/drawing/2014/main" id="{663731C0-5009-8411-1A8B-B19A1334C2FB}"/>
              </a:ext>
            </a:extLst>
          </p:cNvPr>
          <p:cNvSpPr txBox="1">
            <a:spLocks noChangeArrowheads="1"/>
          </p:cNvSpPr>
          <p:nvPr/>
        </p:nvSpPr>
        <p:spPr bwMode="auto">
          <a:xfrm>
            <a:off x="2522538" y="5995988"/>
            <a:ext cx="5607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defRPr/>
            </a:pPr>
            <a:r>
              <a:rPr kumimoji="0" lang="en-US" altLang="en-US" sz="1600" b="1" i="0" u="none" strike="noStrike" kern="1200" cap="none" spc="0" normalizeH="0" baseline="0" noProof="0">
                <a:ln>
                  <a:noFill/>
                </a:ln>
                <a:solidFill>
                  <a:srgbClr val="000000"/>
                </a:solidFill>
                <a:effectLst/>
                <a:uLnTx/>
                <a:uFillTx/>
                <a:latin typeface="Cambria" panose="02040503050406030204" pitchFamily="18" charset="0"/>
                <a:ea typeface="+mn-ea"/>
                <a:cs typeface="Arial" panose="020B0604020202020204" pitchFamily="34" charset="0"/>
                <a:sym typeface="Cambria" panose="02040503050406030204" pitchFamily="18" charset="0"/>
              </a:rPr>
              <a:t>NOTE: Please do not change fonts, colors or styles. You may adjust font size in the text box if needed. </a:t>
            </a:r>
            <a:endPar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305574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6379" y="1410987"/>
            <a:ext cx="11274910" cy="4340456"/>
          </a:xfrm>
        </p:spPr>
        <p:txBody>
          <a:bodyPr>
            <a:normAutofit/>
          </a:bodyPr>
          <a:lstStyle/>
          <a:p>
            <a:r>
              <a:rPr lang="en-US" sz="2400" dirty="0"/>
              <a:t>Region-wide exit interview/stay interview questions for ANR Agents and Specialists. </a:t>
            </a:r>
          </a:p>
          <a:p>
            <a:r>
              <a:rPr lang="en-US" sz="2400" dirty="0"/>
              <a:t>Bi-monthly discussion group on new world screwworm. </a:t>
            </a:r>
          </a:p>
          <a:p>
            <a:r>
              <a:rPr lang="en-US" sz="2400" dirty="0"/>
              <a:t>A webinar series on sustainable small ruminant production in the southeast for Extension educators.</a:t>
            </a:r>
          </a:p>
          <a:p>
            <a:endParaRPr lang="en-US" sz="2400" dirty="0"/>
          </a:p>
          <a:p>
            <a:pPr marL="250825" indent="-250825">
              <a:buFont typeface="Wingdings" panose="05000000000000000000" pitchFamily="2" charset="2"/>
              <a:buChar char="Ø"/>
            </a:pPr>
            <a:r>
              <a:rPr lang="en-US" sz="2400" dirty="0"/>
              <a:t>Each POW item was led by an 1862 or 1890 program leader (or co-led), and the team consists of members from both land grant universities.</a:t>
            </a:r>
          </a:p>
          <a:p>
            <a:pPr marL="250825" indent="-250825">
              <a:buFont typeface="Wingdings" panose="05000000000000000000" pitchFamily="2" charset="2"/>
              <a:buChar char="Ø"/>
            </a:pPr>
            <a:r>
              <a:rPr lang="en-US" sz="2400" dirty="0"/>
              <a:t>All POW items were reviewed and commented upon during quarterly meetings by all committee members as well as ANR advisors and PLC members. </a:t>
            </a:r>
          </a:p>
        </p:txBody>
      </p:sp>
      <p:sp>
        <p:nvSpPr>
          <p:cNvPr id="3" name="Title 2"/>
          <p:cNvSpPr>
            <a:spLocks noGrp="1"/>
          </p:cNvSpPr>
          <p:nvPr>
            <p:ph type="title"/>
          </p:nvPr>
        </p:nvSpPr>
        <p:spPr>
          <a:xfrm>
            <a:off x="0" y="85424"/>
            <a:ext cx="10074664" cy="1325563"/>
          </a:xfrm>
        </p:spPr>
        <p:txBody>
          <a:bodyPr>
            <a:normAutofit/>
          </a:bodyPr>
          <a:lstStyle/>
          <a:p>
            <a:r>
              <a:rPr lang="en-US" sz="3600" dirty="0"/>
              <a:t>Accomplishments</a:t>
            </a:r>
          </a:p>
        </p:txBody>
      </p:sp>
      <p:sp>
        <p:nvSpPr>
          <p:cNvPr id="5" name="TextBox 4">
            <a:extLst>
              <a:ext uri="{FF2B5EF4-FFF2-40B4-BE49-F238E27FC236}">
                <a16:creationId xmlns:a16="http://schemas.microsoft.com/office/drawing/2014/main" id="{7ED4C44C-4CB3-43A1-809D-8E9E92410141}"/>
              </a:ext>
            </a:extLst>
          </p:cNvPr>
          <p:cNvSpPr txBox="1"/>
          <p:nvPr/>
        </p:nvSpPr>
        <p:spPr>
          <a:xfrm>
            <a:off x="9430732" y="517374"/>
            <a:ext cx="2761268"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ANR</a:t>
            </a:r>
          </a:p>
        </p:txBody>
      </p:sp>
      <p:sp>
        <p:nvSpPr>
          <p:cNvPr id="4" name="TextBox 3">
            <a:extLst>
              <a:ext uri="{FF2B5EF4-FFF2-40B4-BE49-F238E27FC236}">
                <a16:creationId xmlns:a16="http://schemas.microsoft.com/office/drawing/2014/main" id="{C55E1522-58B4-2535-71F5-418C2F75CEDF}"/>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2842945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8545" y="1410987"/>
            <a:ext cx="11274910" cy="3917924"/>
          </a:xfrm>
        </p:spPr>
        <p:txBody>
          <a:bodyPr>
            <a:normAutofit lnSpcReduction="10000"/>
          </a:bodyPr>
          <a:lstStyle/>
          <a:p>
            <a:pPr>
              <a:lnSpc>
                <a:spcPct val="150000"/>
              </a:lnSpc>
            </a:pPr>
            <a:r>
              <a:rPr lang="en-US" dirty="0"/>
              <a:t>Surveyed PLN membership on PLN brand. Will refine new logo/brand development in 2026-27.</a:t>
            </a:r>
          </a:p>
          <a:p>
            <a:pPr>
              <a:lnSpc>
                <a:spcPct val="150000"/>
              </a:lnSpc>
            </a:pPr>
            <a:r>
              <a:rPr lang="en-US" dirty="0"/>
              <a:t>Compiled AI guidelines from member institutions; drafted guiding principles for responsible and effective use of AI that will be used to develop policy guidelines.</a:t>
            </a:r>
          </a:p>
          <a:p>
            <a:pPr>
              <a:lnSpc>
                <a:spcPct val="150000"/>
              </a:lnSpc>
            </a:pPr>
            <a:r>
              <a:rPr lang="en-US" dirty="0"/>
              <a:t> Developed strategy for sharing collaborative success stories.</a:t>
            </a:r>
          </a:p>
        </p:txBody>
      </p:sp>
      <p:sp>
        <p:nvSpPr>
          <p:cNvPr id="3" name="Title 2"/>
          <p:cNvSpPr>
            <a:spLocks noGrp="1"/>
          </p:cNvSpPr>
          <p:nvPr>
            <p:ph type="title"/>
          </p:nvPr>
        </p:nvSpPr>
        <p:spPr>
          <a:xfrm>
            <a:off x="0" y="85424"/>
            <a:ext cx="10074664" cy="1325563"/>
          </a:xfrm>
        </p:spPr>
        <p:txBody>
          <a:bodyPr>
            <a:normAutofit/>
          </a:bodyPr>
          <a:lstStyle/>
          <a:p>
            <a:r>
              <a:rPr lang="en-US" sz="3600" dirty="0"/>
              <a:t>Accomplishments</a:t>
            </a:r>
          </a:p>
        </p:txBody>
      </p:sp>
      <p:sp>
        <p:nvSpPr>
          <p:cNvPr id="5" name="TextBox 4">
            <a:extLst>
              <a:ext uri="{FF2B5EF4-FFF2-40B4-BE49-F238E27FC236}">
                <a16:creationId xmlns:a16="http://schemas.microsoft.com/office/drawing/2014/main" id="{7ED4C44C-4CB3-43A1-809D-8E9E92410141}"/>
              </a:ext>
            </a:extLst>
          </p:cNvPr>
          <p:cNvSpPr txBox="1"/>
          <p:nvPr/>
        </p:nvSpPr>
        <p:spPr>
          <a:xfrm>
            <a:off x="9500260" y="273133"/>
            <a:ext cx="2565070"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Communications Committee</a:t>
            </a:r>
          </a:p>
        </p:txBody>
      </p:sp>
      <p:sp>
        <p:nvSpPr>
          <p:cNvPr id="4" name="TextBox 3">
            <a:extLst>
              <a:ext uri="{FF2B5EF4-FFF2-40B4-BE49-F238E27FC236}">
                <a16:creationId xmlns:a16="http://schemas.microsoft.com/office/drawing/2014/main" id="{C55E1522-58B4-2535-71F5-418C2F75CEDF}"/>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2215645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9874" y="1595176"/>
            <a:ext cx="11274910" cy="3439309"/>
          </a:xfrm>
        </p:spPr>
        <p:txBody>
          <a:bodyPr>
            <a:normAutofit/>
          </a:bodyPr>
          <a:lstStyle/>
          <a:p>
            <a:r>
              <a:rPr lang="en-US" dirty="0"/>
              <a:t>Evaluated and created survey to analyze Cashing in on Business curriculum.</a:t>
            </a:r>
          </a:p>
          <a:p>
            <a:r>
              <a:rPr lang="en-US" dirty="0"/>
              <a:t>CD 101 curriculum developed, printed, and housed electronic version on the Community Development Extension Library Website and trainings delivered at regional and national conferences.</a:t>
            </a:r>
          </a:p>
          <a:p>
            <a:r>
              <a:rPr lang="en-US" dirty="0"/>
              <a:t>Showcased CRD program evaluation techniques and conducted training.</a:t>
            </a:r>
          </a:p>
        </p:txBody>
      </p:sp>
      <p:sp>
        <p:nvSpPr>
          <p:cNvPr id="3" name="Title 2"/>
          <p:cNvSpPr>
            <a:spLocks noGrp="1"/>
          </p:cNvSpPr>
          <p:nvPr>
            <p:ph type="title"/>
          </p:nvPr>
        </p:nvSpPr>
        <p:spPr>
          <a:xfrm>
            <a:off x="0" y="85424"/>
            <a:ext cx="10074664" cy="1325563"/>
          </a:xfrm>
        </p:spPr>
        <p:txBody>
          <a:bodyPr>
            <a:normAutofit/>
          </a:bodyPr>
          <a:lstStyle/>
          <a:p>
            <a:r>
              <a:rPr lang="en-US" sz="3600" dirty="0"/>
              <a:t>Accomplishments</a:t>
            </a:r>
          </a:p>
        </p:txBody>
      </p:sp>
      <p:sp>
        <p:nvSpPr>
          <p:cNvPr id="5" name="TextBox 4">
            <a:extLst>
              <a:ext uri="{FF2B5EF4-FFF2-40B4-BE49-F238E27FC236}">
                <a16:creationId xmlns:a16="http://schemas.microsoft.com/office/drawing/2014/main" id="{7ED4C44C-4CB3-43A1-809D-8E9E92410141}"/>
              </a:ext>
            </a:extLst>
          </p:cNvPr>
          <p:cNvSpPr txBox="1"/>
          <p:nvPr/>
        </p:nvSpPr>
        <p:spPr>
          <a:xfrm>
            <a:off x="9326229" y="269613"/>
            <a:ext cx="2761268"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Community Development</a:t>
            </a:r>
          </a:p>
        </p:txBody>
      </p:sp>
      <p:sp>
        <p:nvSpPr>
          <p:cNvPr id="4" name="TextBox 3">
            <a:extLst>
              <a:ext uri="{FF2B5EF4-FFF2-40B4-BE49-F238E27FC236}">
                <a16:creationId xmlns:a16="http://schemas.microsoft.com/office/drawing/2014/main" id="{C55E1522-58B4-2535-71F5-418C2F75CEDF}"/>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1504561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6379" y="1410987"/>
            <a:ext cx="11274910" cy="4274563"/>
          </a:xfrm>
        </p:spPr>
        <p:txBody>
          <a:bodyPr>
            <a:normAutofit fontScale="92500"/>
          </a:bodyPr>
          <a:lstStyle/>
          <a:p>
            <a:r>
              <a:rPr lang="en-US" dirty="0"/>
              <a:t>Created a directory of FCS faculty who can serve as promotion and tenure reviewers.</a:t>
            </a:r>
            <a:endParaRPr lang="en-US" b="1" dirty="0"/>
          </a:p>
          <a:p>
            <a:r>
              <a:rPr lang="en-US" dirty="0"/>
              <a:t>Research findings on retention of FCS staff were shared at two major meetings (NEAFCS &amp; Council of Administrators of Family &amp; Consumer Sciences).</a:t>
            </a:r>
          </a:p>
          <a:p>
            <a:r>
              <a:rPr lang="en-US" dirty="0"/>
              <a:t>2 journal articles written on retention of FCS staff. One accepted to JOE.</a:t>
            </a:r>
          </a:p>
          <a:p>
            <a:r>
              <a:rPr lang="en-US" dirty="0"/>
              <a:t>Collected data to create a food access and food security reference guide.</a:t>
            </a:r>
          </a:p>
          <a:p>
            <a:r>
              <a:rPr lang="en-US" dirty="0"/>
              <a:t>The workforce development subcommittee developed a definition of workforce development to provide a common foundation and reviewed/evaluated existing resources.</a:t>
            </a:r>
          </a:p>
          <a:p>
            <a:endParaRPr lang="en-US" dirty="0"/>
          </a:p>
        </p:txBody>
      </p:sp>
      <p:sp>
        <p:nvSpPr>
          <p:cNvPr id="3" name="Title 2"/>
          <p:cNvSpPr>
            <a:spLocks noGrp="1"/>
          </p:cNvSpPr>
          <p:nvPr>
            <p:ph type="title"/>
          </p:nvPr>
        </p:nvSpPr>
        <p:spPr>
          <a:xfrm>
            <a:off x="0" y="85424"/>
            <a:ext cx="10074664" cy="1325563"/>
          </a:xfrm>
        </p:spPr>
        <p:txBody>
          <a:bodyPr>
            <a:normAutofit/>
          </a:bodyPr>
          <a:lstStyle/>
          <a:p>
            <a:r>
              <a:rPr lang="en-US" sz="3600" dirty="0"/>
              <a:t>Accomplishments</a:t>
            </a:r>
          </a:p>
        </p:txBody>
      </p:sp>
      <p:sp>
        <p:nvSpPr>
          <p:cNvPr id="5" name="TextBox 4">
            <a:extLst>
              <a:ext uri="{FF2B5EF4-FFF2-40B4-BE49-F238E27FC236}">
                <a16:creationId xmlns:a16="http://schemas.microsoft.com/office/drawing/2014/main" id="{7ED4C44C-4CB3-43A1-809D-8E9E92410141}"/>
              </a:ext>
            </a:extLst>
          </p:cNvPr>
          <p:cNvSpPr txBox="1"/>
          <p:nvPr/>
        </p:nvSpPr>
        <p:spPr>
          <a:xfrm>
            <a:off x="9250325" y="269613"/>
            <a:ext cx="2867247"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Family &amp; Consumer Sciences</a:t>
            </a:r>
          </a:p>
        </p:txBody>
      </p:sp>
      <p:sp>
        <p:nvSpPr>
          <p:cNvPr id="4" name="TextBox 3">
            <a:extLst>
              <a:ext uri="{FF2B5EF4-FFF2-40B4-BE49-F238E27FC236}">
                <a16:creationId xmlns:a16="http://schemas.microsoft.com/office/drawing/2014/main" id="{C55E1522-58B4-2535-71F5-418C2F75CEDF}"/>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1725601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6379" y="1410987"/>
            <a:ext cx="11274910" cy="4287448"/>
          </a:xfrm>
        </p:spPr>
        <p:txBody>
          <a:bodyPr>
            <a:normAutofit lnSpcReduction="10000"/>
          </a:bodyPr>
          <a:lstStyle/>
          <a:p>
            <a:r>
              <a:rPr lang="en-US" dirty="0"/>
              <a:t>4-H Beyond Ready Initiative: 100% of Southern &amp; 1890 LGUs summitted plans of action, robust data gathered through Index Study and assessment surveys, Program Leaders’ Professional Development via learning circles.</a:t>
            </a:r>
          </a:p>
          <a:p>
            <a:r>
              <a:rPr lang="en-US" dirty="0"/>
              <a:t>AI Capacity Development: Multiple LGUs in the region have drafted a joint AFRI grant proposal to support AI literacy program development.</a:t>
            </a:r>
          </a:p>
          <a:p>
            <a:r>
              <a:rPr lang="en-US" dirty="0"/>
              <a:t>Camping Task Force: Completed a needs assessment involving camping professionals from nine states and identified key priorities in professional development, risk management, research, and workforce development.</a:t>
            </a:r>
          </a:p>
        </p:txBody>
      </p:sp>
      <p:sp>
        <p:nvSpPr>
          <p:cNvPr id="3" name="Title 2"/>
          <p:cNvSpPr>
            <a:spLocks noGrp="1"/>
          </p:cNvSpPr>
          <p:nvPr>
            <p:ph type="title"/>
          </p:nvPr>
        </p:nvSpPr>
        <p:spPr>
          <a:xfrm>
            <a:off x="-440936" y="85424"/>
            <a:ext cx="10515600" cy="1325563"/>
          </a:xfrm>
        </p:spPr>
        <p:txBody>
          <a:bodyPr>
            <a:normAutofit/>
          </a:bodyPr>
          <a:lstStyle/>
          <a:p>
            <a:r>
              <a:rPr lang="en-US" sz="3600" dirty="0"/>
              <a:t>Accomplishments</a:t>
            </a:r>
          </a:p>
        </p:txBody>
      </p:sp>
      <p:sp>
        <p:nvSpPr>
          <p:cNvPr id="5" name="TextBox 4">
            <a:extLst>
              <a:ext uri="{FF2B5EF4-FFF2-40B4-BE49-F238E27FC236}">
                <a16:creationId xmlns:a16="http://schemas.microsoft.com/office/drawing/2014/main" id="{7ED4C44C-4CB3-43A1-809D-8E9E92410141}"/>
              </a:ext>
            </a:extLst>
          </p:cNvPr>
          <p:cNvSpPr txBox="1"/>
          <p:nvPr/>
        </p:nvSpPr>
        <p:spPr>
          <a:xfrm>
            <a:off x="9430732" y="517374"/>
            <a:ext cx="2761268"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4-H Committee</a:t>
            </a:r>
          </a:p>
        </p:txBody>
      </p:sp>
      <p:sp>
        <p:nvSpPr>
          <p:cNvPr id="4" name="TextBox 3">
            <a:extLst>
              <a:ext uri="{FF2B5EF4-FFF2-40B4-BE49-F238E27FC236}">
                <a16:creationId xmlns:a16="http://schemas.microsoft.com/office/drawing/2014/main" id="{C55E1522-58B4-2535-71F5-418C2F75CEDF}"/>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3519995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6379" y="1621229"/>
            <a:ext cx="11274910" cy="3942749"/>
          </a:xfrm>
        </p:spPr>
        <p:txBody>
          <a:bodyPr vert="horz" lIns="91440" tIns="45720" rIns="91440" bIns="45720" rtlCol="0" anchor="t">
            <a:normAutofit/>
          </a:bodyPr>
          <a:lstStyle/>
          <a:p>
            <a:r>
              <a:rPr lang="en-US" dirty="0">
                <a:latin typeface="Arial"/>
                <a:cs typeface="Arial"/>
              </a:rPr>
              <a:t>AI Agent Library – documentation of AI agents being used by member institutions</a:t>
            </a:r>
            <a:endParaRPr lang="en-US" dirty="0"/>
          </a:p>
          <a:p>
            <a:r>
              <a:rPr lang="en-US" dirty="0">
                <a:latin typeface="Arial"/>
                <a:cs typeface="Arial"/>
              </a:rPr>
              <a:t>Custom-built Applications Library – documentation of custom-built applications by member </a:t>
            </a:r>
            <a:r>
              <a:rPr lang="en-US" dirty="0">
                <a:latin typeface="Arial"/>
                <a:ea typeface="Calibri"/>
                <a:cs typeface="Arial"/>
              </a:rPr>
              <a:t>institutions to be used for reference and contacts</a:t>
            </a:r>
            <a:endParaRPr lang="en-US" dirty="0">
              <a:highlight>
                <a:srgbClr val="FFFFFF"/>
              </a:highlight>
              <a:latin typeface="Arial"/>
              <a:ea typeface="Calibri"/>
              <a:cs typeface="Arial"/>
            </a:endParaRPr>
          </a:p>
          <a:p>
            <a:r>
              <a:rPr lang="en-US" dirty="0">
                <a:latin typeface="Arial"/>
                <a:cs typeface="Arial"/>
              </a:rPr>
              <a:t>IT Staffing Survey – continued to r</a:t>
            </a:r>
            <a:r>
              <a:rPr lang="en-US" dirty="0">
                <a:highlight>
                  <a:srgbClr val="FFFFFF"/>
                </a:highlight>
                <a:latin typeface="Arial"/>
                <a:cs typeface="Arial"/>
              </a:rPr>
              <a:t>efine survey and collect data on IT staffing levels and areas of responsibility at SR-PLN member institutions. An executive summary of the results will be shared with the IT Committee.</a:t>
            </a:r>
            <a:endParaRPr lang="en-US" dirty="0">
              <a:latin typeface="Arial"/>
              <a:cs typeface="Arial"/>
            </a:endParaRPr>
          </a:p>
          <a:p>
            <a:endParaRPr lang="en-US" dirty="0"/>
          </a:p>
          <a:p>
            <a:pPr marL="0" indent="0">
              <a:buNone/>
            </a:pPr>
            <a:endParaRPr lang="en-US" dirty="0"/>
          </a:p>
        </p:txBody>
      </p:sp>
      <p:sp>
        <p:nvSpPr>
          <p:cNvPr id="3" name="Title 2"/>
          <p:cNvSpPr>
            <a:spLocks noGrp="1"/>
          </p:cNvSpPr>
          <p:nvPr>
            <p:ph type="title"/>
          </p:nvPr>
        </p:nvSpPr>
        <p:spPr>
          <a:xfrm>
            <a:off x="-440936" y="85424"/>
            <a:ext cx="10515600" cy="1325563"/>
          </a:xfrm>
        </p:spPr>
        <p:txBody>
          <a:bodyPr>
            <a:normAutofit/>
          </a:bodyPr>
          <a:lstStyle/>
          <a:p>
            <a:r>
              <a:rPr lang="en-US" sz="3600" dirty="0"/>
              <a:t>Accomplishments</a:t>
            </a:r>
          </a:p>
        </p:txBody>
      </p:sp>
      <p:sp>
        <p:nvSpPr>
          <p:cNvPr id="5" name="TextBox 4">
            <a:extLst>
              <a:ext uri="{FF2B5EF4-FFF2-40B4-BE49-F238E27FC236}">
                <a16:creationId xmlns:a16="http://schemas.microsoft.com/office/drawing/2014/main" id="{7ED4C44C-4CB3-43A1-809D-8E9E92410141}"/>
              </a:ext>
            </a:extLst>
          </p:cNvPr>
          <p:cNvSpPr txBox="1"/>
          <p:nvPr/>
        </p:nvSpPr>
        <p:spPr>
          <a:xfrm>
            <a:off x="9430732" y="517374"/>
            <a:ext cx="2761268" cy="461665"/>
          </a:xfrm>
          <a:prstGeom prst="rect">
            <a:avLst/>
          </a:prstGeom>
          <a:noFill/>
        </p:spPr>
        <p:txBody>
          <a:bodyPr wrap="square" lIns="91440" tIns="45720" rIns="91440" bIns="45720" rtlCol="0" anchor="t">
            <a:spAutoFit/>
          </a:bodyPr>
          <a:lstStyle/>
          <a:p>
            <a:pPr algn="ctr"/>
            <a:r>
              <a:rPr lang="en-US" sz="2400">
                <a:solidFill>
                  <a:schemeClr val="bg1"/>
                </a:solidFill>
                <a:latin typeface="Arial"/>
                <a:ea typeface="Cambria"/>
                <a:cs typeface="Arial"/>
              </a:rPr>
              <a:t>IT Committee</a:t>
            </a:r>
          </a:p>
        </p:txBody>
      </p:sp>
      <p:sp>
        <p:nvSpPr>
          <p:cNvPr id="4" name="TextBox 3">
            <a:extLst>
              <a:ext uri="{FF2B5EF4-FFF2-40B4-BE49-F238E27FC236}">
                <a16:creationId xmlns:a16="http://schemas.microsoft.com/office/drawing/2014/main" id="{C55E1522-58B4-2535-71F5-418C2F75CEDF}"/>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3606654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Google Shape;72;p3">
            <a:extLst>
              <a:ext uri="{FF2B5EF4-FFF2-40B4-BE49-F238E27FC236}">
                <a16:creationId xmlns:a16="http://schemas.microsoft.com/office/drawing/2014/main" id="{CDFE0859-CBD4-04D7-73D1-65077790B440}"/>
              </a:ext>
            </a:extLst>
          </p:cNvPr>
          <p:cNvSpPr txBox="1">
            <a:spLocks noGrp="1" noChangeArrowheads="1"/>
          </p:cNvSpPr>
          <p:nvPr>
            <p:ph type="body" idx="1"/>
          </p:nvPr>
        </p:nvSpPr>
        <p:spPr>
          <a:xfrm>
            <a:off x="385763" y="1465264"/>
            <a:ext cx="11276012" cy="4100650"/>
          </a:xfrm>
        </p:spPr>
        <p:txBody>
          <a:bodyPr/>
          <a:lstStyle/>
          <a:p>
            <a:pPr marL="228600" indent="-228600" eaLnBrk="1" hangingPunct="1">
              <a:spcAft>
                <a:spcPct val="0"/>
              </a:spcAft>
              <a:buClr>
                <a:srgbClr val="000000"/>
              </a:buClr>
            </a:pPr>
            <a:r>
              <a:rPr lang="en-US" altLang="en-US" sz="2800" dirty="0">
                <a:latin typeface="Arial" panose="020B0604020202020204" pitchFamily="34" charset="0"/>
                <a:cs typeface="Arial" panose="020B0604020202020204" pitchFamily="34" charset="0"/>
                <a:sym typeface="Arial" panose="020B0604020202020204" pitchFamily="34" charset="0"/>
              </a:rPr>
              <a:t>AI for Middle Managers Committee conducted three breakout sessions on incorporating AI into day-to-day operations, completed April 2026</a:t>
            </a:r>
          </a:p>
          <a:p>
            <a:pPr marL="228600" indent="-228600" eaLnBrk="1" hangingPunct="1">
              <a:spcAft>
                <a:spcPct val="0"/>
              </a:spcAft>
              <a:buClr>
                <a:srgbClr val="000000"/>
              </a:buClr>
            </a:pPr>
            <a:r>
              <a:rPr lang="en-US" altLang="en-US" sz="2800" dirty="0">
                <a:latin typeface="Arial" panose="020B0604020202020204" pitchFamily="34" charset="0"/>
                <a:cs typeface="Arial" panose="020B0604020202020204" pitchFamily="34" charset="0"/>
                <a:sym typeface="Arial" panose="020B0604020202020204" pitchFamily="34" charset="0"/>
              </a:rPr>
              <a:t>Quarterly Zoom Meetings Committee held five quarterly meetings and a planning retreat to prepare for the 2026 SR-PLN Conference in New Orleans, completed August 2026</a:t>
            </a:r>
          </a:p>
          <a:p>
            <a:pPr marL="228600" indent="-228600" eaLnBrk="1" hangingPunct="1">
              <a:spcAft>
                <a:spcPct val="0"/>
              </a:spcAft>
              <a:buClr>
                <a:srgbClr val="000000"/>
              </a:buClr>
            </a:pPr>
            <a:r>
              <a:rPr lang="en-US" altLang="en-US" sz="2800" dirty="0">
                <a:latin typeface="Arial" panose="020B0604020202020204" pitchFamily="34" charset="0"/>
                <a:cs typeface="Arial" panose="020B0604020202020204" pitchFamily="34" charset="0"/>
                <a:sym typeface="Arial" panose="020B0604020202020204" pitchFamily="34" charset="0"/>
              </a:rPr>
              <a:t>Workplace Wellness and Wellbeing Committee delivered quarterly wellness tips, icebreakers, and a wellness break at PLN</a:t>
            </a:r>
          </a:p>
        </p:txBody>
      </p:sp>
      <p:sp>
        <p:nvSpPr>
          <p:cNvPr id="16386" name="Google Shape;73;p3">
            <a:extLst>
              <a:ext uri="{FF2B5EF4-FFF2-40B4-BE49-F238E27FC236}">
                <a16:creationId xmlns:a16="http://schemas.microsoft.com/office/drawing/2014/main" id="{91DA4B8B-AED1-DB21-9DFF-42962FABD8BD}"/>
              </a:ext>
            </a:extLst>
          </p:cNvPr>
          <p:cNvSpPr txBox="1">
            <a:spLocks noGrp="1" noChangeArrowheads="1"/>
          </p:cNvSpPr>
          <p:nvPr>
            <p:ph type="title"/>
          </p:nvPr>
        </p:nvSpPr>
        <p:spPr>
          <a:xfrm>
            <a:off x="-441325" y="85725"/>
            <a:ext cx="10515600" cy="1325563"/>
          </a:xfrm>
        </p:spPr>
        <p:txBody>
          <a:bodyPr/>
          <a:lstStyle/>
          <a:p>
            <a:pPr eaLnBrk="1" hangingPunct="1">
              <a:spcBef>
                <a:spcPct val="0"/>
              </a:spcBef>
              <a:spcAft>
                <a:spcPct val="0"/>
              </a:spcAft>
              <a:buClr>
                <a:srgbClr val="FFFFFF"/>
              </a:buClr>
              <a:buSzPts val="3600"/>
              <a:buFont typeface="Arial" panose="020B0604020202020204" pitchFamily="34" charset="0"/>
              <a:buNone/>
            </a:pPr>
            <a:r>
              <a:rPr lang="en-US" altLang="en-US" sz="3600">
                <a:solidFill>
                  <a:srgbClr val="FFFFFF"/>
                </a:solidFill>
                <a:latin typeface="Arial" panose="020B0604020202020204" pitchFamily="34" charset="0"/>
                <a:cs typeface="Arial" panose="020B0604020202020204" pitchFamily="34" charset="0"/>
                <a:sym typeface="Arial" panose="020B0604020202020204" pitchFamily="34" charset="0"/>
              </a:rPr>
              <a:t>Accomplishments</a:t>
            </a:r>
            <a:endParaRPr lang="en-US" altLang="en-US" sz="4400" dirty="0">
              <a:solidFill>
                <a:srgbClr val="FFFFFF"/>
              </a:solidFill>
              <a:latin typeface="Arial" panose="020B0604020202020204" pitchFamily="34" charset="0"/>
              <a:cs typeface="Arial" panose="020B0604020202020204" pitchFamily="34" charset="0"/>
              <a:sym typeface="Arial" panose="020B0604020202020204" pitchFamily="34" charset="0"/>
            </a:endParaRPr>
          </a:p>
        </p:txBody>
      </p:sp>
      <p:sp>
        <p:nvSpPr>
          <p:cNvPr id="16387" name="Google Shape;74;p3">
            <a:extLst>
              <a:ext uri="{FF2B5EF4-FFF2-40B4-BE49-F238E27FC236}">
                <a16:creationId xmlns:a16="http://schemas.microsoft.com/office/drawing/2014/main" id="{EDE1EDB2-43B9-3574-C798-D74FC1F2CB7C}"/>
              </a:ext>
            </a:extLst>
          </p:cNvPr>
          <p:cNvSpPr txBox="1">
            <a:spLocks noChangeArrowheads="1"/>
          </p:cNvSpPr>
          <p:nvPr/>
        </p:nvSpPr>
        <p:spPr bwMode="auto">
          <a:xfrm>
            <a:off x="9431338" y="139700"/>
            <a:ext cx="2760662"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r>
              <a:rPr lang="en-US" altLang="en-US" sz="2400" dirty="0">
                <a:solidFill>
                  <a:srgbClr val="FFFFFF"/>
                </a:solidFill>
              </a:rPr>
              <a:t>Middle Managers Committee</a:t>
            </a:r>
            <a:endParaRPr lang="en-US" altLang="en-US" sz="2400" dirty="0"/>
          </a:p>
        </p:txBody>
      </p:sp>
      <p:sp>
        <p:nvSpPr>
          <p:cNvPr id="16388" name="Google Shape;75;p3">
            <a:extLst>
              <a:ext uri="{FF2B5EF4-FFF2-40B4-BE49-F238E27FC236}">
                <a16:creationId xmlns:a16="http://schemas.microsoft.com/office/drawing/2014/main" id="{101AEA04-BE3E-4493-BB9F-8FC6AE20B890}"/>
              </a:ext>
            </a:extLst>
          </p:cNvPr>
          <p:cNvSpPr txBox="1">
            <a:spLocks noChangeArrowheads="1"/>
          </p:cNvSpPr>
          <p:nvPr/>
        </p:nvSpPr>
        <p:spPr bwMode="auto">
          <a:xfrm>
            <a:off x="2522538" y="5995988"/>
            <a:ext cx="5607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r>
              <a:rPr lang="en-US" altLang="en-US" sz="1600" b="1">
                <a:latin typeface="Cambria" panose="02040503050406030204" pitchFamily="18" charset="0"/>
                <a:sym typeface="Cambria" panose="02040503050406030204" pitchFamily="18" charset="0"/>
              </a:rPr>
              <a:t>NOTE: Please do not change fonts, colors or styles. You may adjust font size in the text box if needed. </a:t>
            </a:r>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6379" y="1621229"/>
            <a:ext cx="11274910" cy="4103710"/>
          </a:xfrm>
        </p:spPr>
        <p:txBody>
          <a:bodyPr>
            <a:normAutofit/>
          </a:bodyPr>
          <a:lstStyle/>
          <a:p>
            <a:r>
              <a:rPr lang="en-US" dirty="0"/>
              <a:t>Expanded professional development opportunities nationally through Virtual Summer School, Leadership Lunch and Learn webinar series, and monthly reporting showcase webinars</a:t>
            </a:r>
          </a:p>
          <a:p>
            <a:r>
              <a:rPr lang="en-US" dirty="0"/>
              <a:t>Conducted an inventory of professional development programs for Extension Staff Development</a:t>
            </a:r>
          </a:p>
          <a:p>
            <a:r>
              <a:rPr lang="en-US" dirty="0"/>
              <a:t>Conducted interviews to explore the current practices, structures, and outcomes of Extension internship programs in the Southern Region</a:t>
            </a:r>
          </a:p>
          <a:p>
            <a:pPr marL="0" indent="0">
              <a:buNone/>
            </a:pPr>
            <a:endParaRPr lang="en-US" dirty="0"/>
          </a:p>
          <a:p>
            <a:pPr>
              <a:buFont typeface="Courier New" panose="02070309020205020404" pitchFamily="49" charset="0"/>
              <a:buChar char="o"/>
            </a:pPr>
            <a:endParaRPr lang="en-US" dirty="0"/>
          </a:p>
          <a:p>
            <a:pPr>
              <a:buFont typeface="Courier New" panose="02070309020205020404" pitchFamily="49" charset="0"/>
              <a:buChar char="o"/>
            </a:pPr>
            <a:endParaRPr lang="en-US" b="1" i="1" dirty="0"/>
          </a:p>
          <a:p>
            <a:pPr marL="0" indent="0">
              <a:buNone/>
            </a:pPr>
            <a:endParaRPr lang="en-US" dirty="0"/>
          </a:p>
        </p:txBody>
      </p:sp>
      <p:sp>
        <p:nvSpPr>
          <p:cNvPr id="3" name="Title 2"/>
          <p:cNvSpPr>
            <a:spLocks noGrp="1"/>
          </p:cNvSpPr>
          <p:nvPr>
            <p:ph type="title"/>
          </p:nvPr>
        </p:nvSpPr>
        <p:spPr>
          <a:xfrm>
            <a:off x="0" y="85424"/>
            <a:ext cx="10074664" cy="1325563"/>
          </a:xfrm>
        </p:spPr>
        <p:txBody>
          <a:bodyPr>
            <a:normAutofit/>
          </a:bodyPr>
          <a:lstStyle/>
          <a:p>
            <a:r>
              <a:rPr lang="en-US" sz="3600" dirty="0"/>
              <a:t>Accomplishments</a:t>
            </a:r>
          </a:p>
        </p:txBody>
      </p:sp>
      <p:sp>
        <p:nvSpPr>
          <p:cNvPr id="5" name="TextBox 4">
            <a:extLst>
              <a:ext uri="{FF2B5EF4-FFF2-40B4-BE49-F238E27FC236}">
                <a16:creationId xmlns:a16="http://schemas.microsoft.com/office/drawing/2014/main" id="{7ED4C44C-4CB3-43A1-809D-8E9E92410141}"/>
              </a:ext>
            </a:extLst>
          </p:cNvPr>
          <p:cNvSpPr txBox="1"/>
          <p:nvPr/>
        </p:nvSpPr>
        <p:spPr>
          <a:xfrm>
            <a:off x="9430732" y="517374"/>
            <a:ext cx="2761268"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PSD Committee</a:t>
            </a:r>
          </a:p>
        </p:txBody>
      </p:sp>
      <p:sp>
        <p:nvSpPr>
          <p:cNvPr id="4" name="TextBox 3">
            <a:extLst>
              <a:ext uri="{FF2B5EF4-FFF2-40B4-BE49-F238E27FC236}">
                <a16:creationId xmlns:a16="http://schemas.microsoft.com/office/drawing/2014/main" id="{C55E1522-58B4-2535-71F5-418C2F75CEDF}"/>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3690688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6379" y="1621229"/>
            <a:ext cx="11274910" cy="3785657"/>
          </a:xfrm>
        </p:spPr>
        <p:txBody>
          <a:bodyPr>
            <a:normAutofit/>
          </a:bodyPr>
          <a:lstStyle/>
          <a:p>
            <a:r>
              <a:rPr lang="en-US" dirty="0"/>
              <a:t>Emerging Threats and Management Considerations </a:t>
            </a:r>
            <a:r>
              <a:rPr lang="en-US" sz="2400" dirty="0"/>
              <a:t>(i.e., new world screwworm, pasture mealybug, two spotted </a:t>
            </a:r>
            <a:r>
              <a:rPr lang="en-US" sz="2400" dirty="0" err="1"/>
              <a:t>jassid</a:t>
            </a:r>
            <a:r>
              <a:rPr lang="en-US" sz="2400" dirty="0"/>
              <a:t>, chronic wasting disease, corn stunt, etc.)</a:t>
            </a:r>
            <a:endParaRPr lang="en-US" dirty="0"/>
          </a:p>
          <a:p>
            <a:r>
              <a:rPr lang="en-US" dirty="0"/>
              <a:t>Southern Region and North Central Region Joint Meeting </a:t>
            </a:r>
            <a:r>
              <a:rPr lang="en-US" sz="2400" dirty="0"/>
              <a:t>(Location: Washington, D.C. Cross region collaboration and exchange of ideas; Policy updates and discussion with APLU and NIFA)</a:t>
            </a:r>
          </a:p>
          <a:p>
            <a:r>
              <a:rPr lang="en-US" dirty="0"/>
              <a:t>New Extension Professionals: Developmental Resources and Retention Success (</a:t>
            </a:r>
            <a:r>
              <a:rPr lang="en-US" sz="2400" dirty="0"/>
              <a:t>Cross committee - joint with PSD and communications</a:t>
            </a:r>
            <a:r>
              <a:rPr lang="en-US" dirty="0"/>
              <a:t>)</a:t>
            </a:r>
          </a:p>
          <a:p>
            <a:pPr marL="0" indent="0">
              <a:buNone/>
            </a:pPr>
            <a:endParaRPr lang="en-US" dirty="0"/>
          </a:p>
        </p:txBody>
      </p:sp>
      <p:sp>
        <p:nvSpPr>
          <p:cNvPr id="3" name="Title 2"/>
          <p:cNvSpPr>
            <a:spLocks noGrp="1"/>
          </p:cNvSpPr>
          <p:nvPr>
            <p:ph type="title"/>
          </p:nvPr>
        </p:nvSpPr>
        <p:spPr>
          <a:xfrm>
            <a:off x="0" y="-43543"/>
            <a:ext cx="9624722" cy="1325563"/>
          </a:xfrm>
        </p:spPr>
        <p:txBody>
          <a:bodyPr>
            <a:normAutofit/>
          </a:bodyPr>
          <a:lstStyle/>
          <a:p>
            <a:r>
              <a:rPr lang="en-US" sz="3600" dirty="0"/>
              <a:t>Information</a:t>
            </a:r>
          </a:p>
        </p:txBody>
      </p:sp>
      <p:sp>
        <p:nvSpPr>
          <p:cNvPr id="5" name="TextBox 4">
            <a:extLst>
              <a:ext uri="{FF2B5EF4-FFF2-40B4-BE49-F238E27FC236}">
                <a16:creationId xmlns:a16="http://schemas.microsoft.com/office/drawing/2014/main" id="{7ED4C44C-4CB3-43A1-809D-8E9E92410141}"/>
              </a:ext>
            </a:extLst>
          </p:cNvPr>
          <p:cNvSpPr txBox="1"/>
          <p:nvPr/>
        </p:nvSpPr>
        <p:spPr>
          <a:xfrm>
            <a:off x="9255368" y="517374"/>
            <a:ext cx="2942494"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ANR</a:t>
            </a:r>
          </a:p>
        </p:txBody>
      </p:sp>
      <p:sp>
        <p:nvSpPr>
          <p:cNvPr id="4" name="TextBox 3">
            <a:extLst>
              <a:ext uri="{FF2B5EF4-FFF2-40B4-BE49-F238E27FC236}">
                <a16:creationId xmlns:a16="http://schemas.microsoft.com/office/drawing/2014/main" id="{1A89CBB8-4747-151C-7853-4B1CA544AA29}"/>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1460004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nSpc>
                <a:spcPct val="160000"/>
              </a:lnSpc>
            </a:pPr>
            <a:r>
              <a:rPr lang="en-US" sz="3000" dirty="0"/>
              <a:t>Finalize PLN brand refresh for committee consideration.</a:t>
            </a:r>
          </a:p>
          <a:p>
            <a:pPr>
              <a:lnSpc>
                <a:spcPct val="160000"/>
              </a:lnSpc>
            </a:pPr>
            <a:r>
              <a:rPr lang="en-US" sz="3000" dirty="0"/>
              <a:t>Capture and amplify collaborative success stories among member institutions.</a:t>
            </a:r>
          </a:p>
          <a:p>
            <a:pPr>
              <a:lnSpc>
                <a:spcPct val="160000"/>
              </a:lnSpc>
            </a:pPr>
            <a:r>
              <a:rPr lang="en-US" sz="3000" dirty="0"/>
              <a:t>Develop comprehensive AI best practices guide for communication professionals.</a:t>
            </a:r>
          </a:p>
          <a:p>
            <a:pPr marL="0" indent="0">
              <a:lnSpc>
                <a:spcPct val="160000"/>
              </a:lnSpc>
              <a:buNone/>
            </a:pPr>
            <a:endParaRPr lang="en-US" dirty="0"/>
          </a:p>
        </p:txBody>
      </p:sp>
      <p:sp>
        <p:nvSpPr>
          <p:cNvPr id="3" name="Title 2"/>
          <p:cNvSpPr>
            <a:spLocks noGrp="1"/>
          </p:cNvSpPr>
          <p:nvPr>
            <p:ph type="title"/>
          </p:nvPr>
        </p:nvSpPr>
        <p:spPr>
          <a:xfrm>
            <a:off x="-890878" y="-43543"/>
            <a:ext cx="10515600" cy="1325563"/>
          </a:xfrm>
        </p:spPr>
        <p:txBody>
          <a:bodyPr>
            <a:normAutofit/>
          </a:bodyPr>
          <a:lstStyle/>
          <a:p>
            <a:r>
              <a:rPr lang="en-US" sz="3600" dirty="0"/>
              <a:t>Information</a:t>
            </a:r>
          </a:p>
        </p:txBody>
      </p:sp>
      <p:sp>
        <p:nvSpPr>
          <p:cNvPr id="5" name="TextBox 4">
            <a:extLst>
              <a:ext uri="{FF2B5EF4-FFF2-40B4-BE49-F238E27FC236}">
                <a16:creationId xmlns:a16="http://schemas.microsoft.com/office/drawing/2014/main" id="{7ED4C44C-4CB3-43A1-809D-8E9E92410141}"/>
              </a:ext>
            </a:extLst>
          </p:cNvPr>
          <p:cNvSpPr txBox="1"/>
          <p:nvPr/>
        </p:nvSpPr>
        <p:spPr>
          <a:xfrm>
            <a:off x="9191501" y="201882"/>
            <a:ext cx="3006361"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Communications Committee</a:t>
            </a:r>
          </a:p>
        </p:txBody>
      </p:sp>
      <p:sp>
        <p:nvSpPr>
          <p:cNvPr id="4" name="TextBox 3">
            <a:extLst>
              <a:ext uri="{FF2B5EF4-FFF2-40B4-BE49-F238E27FC236}">
                <a16:creationId xmlns:a16="http://schemas.microsoft.com/office/drawing/2014/main" id="{1A89CBB8-4747-151C-7853-4B1CA544AA29}"/>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633948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Provide Community Development Foundations training (CD 101) for ALL Extension professionals by developing a delivery model. </a:t>
            </a:r>
          </a:p>
          <a:p>
            <a:r>
              <a:rPr lang="en-US" dirty="0"/>
              <a:t>Adopting/implementing regional multi-state entrepreneurship program</a:t>
            </a:r>
          </a:p>
          <a:p>
            <a:r>
              <a:rPr lang="en-US" dirty="0"/>
              <a:t>Collect, share, and expand CRD indicators, programming and resources via SRDC’s </a:t>
            </a:r>
            <a:r>
              <a:rPr lang="en-US" i="1" dirty="0"/>
              <a:t>Around the South </a:t>
            </a:r>
            <a:r>
              <a:rPr lang="en-US" dirty="0"/>
              <a:t>newsletter and annual report.</a:t>
            </a:r>
          </a:p>
          <a:p>
            <a:endParaRPr lang="en-US" dirty="0"/>
          </a:p>
          <a:p>
            <a:endParaRPr lang="en-US" b="1" i="1" dirty="0"/>
          </a:p>
          <a:p>
            <a:pPr marL="0" indent="0">
              <a:buNone/>
            </a:pPr>
            <a:endParaRPr lang="en-US" dirty="0"/>
          </a:p>
        </p:txBody>
      </p:sp>
      <p:sp>
        <p:nvSpPr>
          <p:cNvPr id="3" name="Title 2"/>
          <p:cNvSpPr>
            <a:spLocks noGrp="1"/>
          </p:cNvSpPr>
          <p:nvPr>
            <p:ph type="title"/>
          </p:nvPr>
        </p:nvSpPr>
        <p:spPr>
          <a:xfrm>
            <a:off x="-890878" y="-43543"/>
            <a:ext cx="10515600" cy="1325563"/>
          </a:xfrm>
        </p:spPr>
        <p:txBody>
          <a:bodyPr>
            <a:normAutofit/>
          </a:bodyPr>
          <a:lstStyle/>
          <a:p>
            <a:r>
              <a:rPr lang="en-US" sz="3600" dirty="0"/>
              <a:t>Information</a:t>
            </a:r>
          </a:p>
        </p:txBody>
      </p:sp>
      <p:sp>
        <p:nvSpPr>
          <p:cNvPr id="5" name="TextBox 4">
            <a:extLst>
              <a:ext uri="{FF2B5EF4-FFF2-40B4-BE49-F238E27FC236}">
                <a16:creationId xmlns:a16="http://schemas.microsoft.com/office/drawing/2014/main" id="{7ED4C44C-4CB3-43A1-809D-8E9E92410141}"/>
              </a:ext>
            </a:extLst>
          </p:cNvPr>
          <p:cNvSpPr txBox="1"/>
          <p:nvPr/>
        </p:nvSpPr>
        <p:spPr>
          <a:xfrm>
            <a:off x="8928796" y="203739"/>
            <a:ext cx="2942494"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Community Development</a:t>
            </a:r>
          </a:p>
        </p:txBody>
      </p:sp>
      <p:sp>
        <p:nvSpPr>
          <p:cNvPr id="4" name="TextBox 3">
            <a:extLst>
              <a:ext uri="{FF2B5EF4-FFF2-40B4-BE49-F238E27FC236}">
                <a16:creationId xmlns:a16="http://schemas.microsoft.com/office/drawing/2014/main" id="{1A89CBB8-4747-151C-7853-4B1CA544AA29}"/>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632163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9875" y="1319330"/>
            <a:ext cx="11274910" cy="4219340"/>
          </a:xfrm>
        </p:spPr>
        <p:txBody>
          <a:bodyPr>
            <a:normAutofit fontScale="92500" lnSpcReduction="10000"/>
          </a:bodyPr>
          <a:lstStyle/>
          <a:p>
            <a:r>
              <a:rPr lang="en-US" dirty="0"/>
              <a:t>Health Metrics Committee – focus on ROI and collective impact in order to present a more comprehensive and compelling value proposition. The subgroup will coordinate with the Program and Staff Development PLC evaluation subcommittee.</a:t>
            </a:r>
          </a:p>
          <a:p>
            <a:r>
              <a:rPr lang="en-US" dirty="0"/>
              <a:t>Retention Committee – (1) Needs Assessment Leading to Interview Architecture: Examine and improve the structure of Extension interviews to better identify candidates who are a strong organizational and mission fit. (2) Internship Pipeline: Research Extension internship programs, including FCS involvement, recruitment strategies, compensation, length, format, and transition into employment</a:t>
            </a:r>
          </a:p>
          <a:p>
            <a:r>
              <a:rPr lang="en-US" dirty="0"/>
              <a:t>Food Nutrition Security Committee –</a:t>
            </a:r>
            <a:r>
              <a:rPr lang="en-US" b="1" dirty="0"/>
              <a:t>  </a:t>
            </a:r>
            <a:r>
              <a:rPr lang="en-US" dirty="0"/>
              <a:t>Complete survey analysis and identify priority areas focused on food access and food security.</a:t>
            </a:r>
          </a:p>
        </p:txBody>
      </p:sp>
      <p:sp>
        <p:nvSpPr>
          <p:cNvPr id="3" name="Title 2"/>
          <p:cNvSpPr>
            <a:spLocks noGrp="1"/>
          </p:cNvSpPr>
          <p:nvPr>
            <p:ph type="title"/>
          </p:nvPr>
        </p:nvSpPr>
        <p:spPr>
          <a:xfrm>
            <a:off x="0" y="-43543"/>
            <a:ext cx="9624722" cy="1325563"/>
          </a:xfrm>
        </p:spPr>
        <p:txBody>
          <a:bodyPr>
            <a:normAutofit/>
          </a:bodyPr>
          <a:lstStyle/>
          <a:p>
            <a:r>
              <a:rPr lang="en-US" sz="3600" dirty="0"/>
              <a:t>Information</a:t>
            </a:r>
          </a:p>
        </p:txBody>
      </p:sp>
      <p:sp>
        <p:nvSpPr>
          <p:cNvPr id="5" name="TextBox 4">
            <a:extLst>
              <a:ext uri="{FF2B5EF4-FFF2-40B4-BE49-F238E27FC236}">
                <a16:creationId xmlns:a16="http://schemas.microsoft.com/office/drawing/2014/main" id="{7ED4C44C-4CB3-43A1-809D-8E9E92410141}"/>
              </a:ext>
            </a:extLst>
          </p:cNvPr>
          <p:cNvSpPr txBox="1"/>
          <p:nvPr/>
        </p:nvSpPr>
        <p:spPr>
          <a:xfrm>
            <a:off x="9249506" y="169611"/>
            <a:ext cx="2942494"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Family &amp; Consumer Sciences</a:t>
            </a:r>
          </a:p>
        </p:txBody>
      </p:sp>
      <p:sp>
        <p:nvSpPr>
          <p:cNvPr id="4" name="TextBox 3">
            <a:extLst>
              <a:ext uri="{FF2B5EF4-FFF2-40B4-BE49-F238E27FC236}">
                <a16:creationId xmlns:a16="http://schemas.microsoft.com/office/drawing/2014/main" id="{1A89CBB8-4747-151C-7853-4B1CA544AA29}"/>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373334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Healthy Living – encourage additional healthy living programs and ensure alignment with Beyond Ready and new curriculum rubric</a:t>
            </a:r>
          </a:p>
          <a:p>
            <a:r>
              <a:rPr lang="en-US" dirty="0"/>
              <a:t>Risk Management – Create regional management resources around topics like land use agreements, firearm best practices, MOUs, etc.</a:t>
            </a:r>
          </a:p>
          <a:p>
            <a:r>
              <a:rPr lang="en-US" dirty="0"/>
              <a:t>Beyond Ready – Collect information about which 4-H Foundations are engaging in Beyond Ready and how to coordinate funding opportunities (ex: grant applications)</a:t>
            </a:r>
          </a:p>
          <a:p>
            <a:endParaRPr lang="en-US" b="1" i="1" dirty="0"/>
          </a:p>
          <a:p>
            <a:pPr marL="0" indent="0">
              <a:buNone/>
            </a:pPr>
            <a:endParaRPr lang="en-US" dirty="0"/>
          </a:p>
        </p:txBody>
      </p:sp>
      <p:sp>
        <p:nvSpPr>
          <p:cNvPr id="3" name="Title 2"/>
          <p:cNvSpPr>
            <a:spLocks noGrp="1"/>
          </p:cNvSpPr>
          <p:nvPr>
            <p:ph type="title"/>
          </p:nvPr>
        </p:nvSpPr>
        <p:spPr>
          <a:xfrm>
            <a:off x="0" y="-43543"/>
            <a:ext cx="9624722" cy="1325563"/>
          </a:xfrm>
        </p:spPr>
        <p:txBody>
          <a:bodyPr>
            <a:normAutofit/>
          </a:bodyPr>
          <a:lstStyle/>
          <a:p>
            <a:r>
              <a:rPr lang="en-US" sz="3600" dirty="0"/>
              <a:t>Information</a:t>
            </a:r>
          </a:p>
        </p:txBody>
      </p:sp>
      <p:sp>
        <p:nvSpPr>
          <p:cNvPr id="5" name="TextBox 4">
            <a:extLst>
              <a:ext uri="{FF2B5EF4-FFF2-40B4-BE49-F238E27FC236}">
                <a16:creationId xmlns:a16="http://schemas.microsoft.com/office/drawing/2014/main" id="{7ED4C44C-4CB3-43A1-809D-8E9E92410141}"/>
              </a:ext>
            </a:extLst>
          </p:cNvPr>
          <p:cNvSpPr txBox="1"/>
          <p:nvPr/>
        </p:nvSpPr>
        <p:spPr>
          <a:xfrm>
            <a:off x="9255368" y="517374"/>
            <a:ext cx="2942494"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4-H Committee</a:t>
            </a:r>
          </a:p>
        </p:txBody>
      </p:sp>
      <p:sp>
        <p:nvSpPr>
          <p:cNvPr id="4" name="TextBox 3">
            <a:extLst>
              <a:ext uri="{FF2B5EF4-FFF2-40B4-BE49-F238E27FC236}">
                <a16:creationId xmlns:a16="http://schemas.microsoft.com/office/drawing/2014/main" id="{1A89CBB8-4747-151C-7853-4B1CA544AA29}"/>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2596385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Google Shape;80;p4">
            <a:extLst>
              <a:ext uri="{FF2B5EF4-FFF2-40B4-BE49-F238E27FC236}">
                <a16:creationId xmlns:a16="http://schemas.microsoft.com/office/drawing/2014/main" id="{26A53887-F416-7680-4B46-037027182805}"/>
              </a:ext>
            </a:extLst>
          </p:cNvPr>
          <p:cNvSpPr txBox="1">
            <a:spLocks noGrp="1" noChangeArrowheads="1"/>
          </p:cNvSpPr>
          <p:nvPr>
            <p:ph type="body" idx="1"/>
          </p:nvPr>
        </p:nvSpPr>
        <p:spPr>
          <a:xfrm>
            <a:off x="385763" y="1465263"/>
            <a:ext cx="11276012" cy="4113902"/>
          </a:xfrm>
        </p:spPr>
        <p:txBody>
          <a:bodyPr>
            <a:normAutofit/>
          </a:bodyPr>
          <a:lstStyle/>
          <a:p>
            <a:pPr marL="228600" indent="-228600" eaLnBrk="1" hangingPunct="1">
              <a:spcAft>
                <a:spcPct val="0"/>
              </a:spcAft>
              <a:buClr>
                <a:srgbClr val="000000"/>
              </a:buClr>
            </a:pPr>
            <a:r>
              <a:rPr lang="en-US" altLang="en-US" sz="2800" dirty="0">
                <a:latin typeface="Arial" panose="020B0604020202020204" pitchFamily="34" charset="0"/>
                <a:cs typeface="Arial" panose="020B0604020202020204" pitchFamily="34" charset="0"/>
                <a:sym typeface="Arial" panose="020B0604020202020204" pitchFamily="34" charset="0"/>
              </a:rPr>
              <a:t>Performance Evaluation and Indicators of Quality Committee is compiling instruments, guidelines, and quality indicators for different agent types, target August 2026.</a:t>
            </a:r>
          </a:p>
          <a:p>
            <a:pPr marL="228600" indent="-228600" eaLnBrk="1" hangingPunct="1">
              <a:spcAft>
                <a:spcPct val="0"/>
              </a:spcAft>
              <a:buClr>
                <a:srgbClr val="000000"/>
              </a:buClr>
            </a:pPr>
            <a:r>
              <a:rPr lang="en-US" altLang="en-US" sz="2800" dirty="0">
                <a:latin typeface="Arial" panose="020B0604020202020204" pitchFamily="34" charset="0"/>
                <a:cs typeface="Arial" panose="020B0604020202020204" pitchFamily="34" charset="0"/>
                <a:sym typeface="Arial" panose="020B0604020202020204" pitchFamily="34" charset="0"/>
              </a:rPr>
              <a:t>Document for Extension Operations Committee is documenting funding, structure, career ladder, and county vs. region comparisons, target August 2026.</a:t>
            </a:r>
          </a:p>
          <a:p>
            <a:pPr marL="228600" indent="-228600" eaLnBrk="1" hangingPunct="1">
              <a:spcAft>
                <a:spcPct val="0"/>
              </a:spcAft>
              <a:buClr>
                <a:srgbClr val="000000"/>
              </a:buClr>
            </a:pPr>
            <a:r>
              <a:rPr lang="en-US" altLang="en-US" sz="2800" dirty="0">
                <a:latin typeface="Arial" panose="020B0604020202020204" pitchFamily="34" charset="0"/>
                <a:cs typeface="Arial" panose="020B0604020202020204" pitchFamily="34" charset="0"/>
                <a:sym typeface="Arial" panose="020B0604020202020204" pitchFamily="34" charset="0"/>
              </a:rPr>
              <a:t>Workplace Wellness and Wellbeing Committee has submitted a proposal for a wellness workshop at the 2026 Middle Managers Conference.</a:t>
            </a:r>
          </a:p>
        </p:txBody>
      </p:sp>
      <p:sp>
        <p:nvSpPr>
          <p:cNvPr id="18434" name="Google Shape;81;p4">
            <a:extLst>
              <a:ext uri="{FF2B5EF4-FFF2-40B4-BE49-F238E27FC236}">
                <a16:creationId xmlns:a16="http://schemas.microsoft.com/office/drawing/2014/main" id="{C9ED7989-A86E-7244-DA2E-8A051CB8ED1B}"/>
              </a:ext>
            </a:extLst>
          </p:cNvPr>
          <p:cNvSpPr txBox="1">
            <a:spLocks noGrp="1" noChangeArrowheads="1"/>
          </p:cNvSpPr>
          <p:nvPr>
            <p:ph type="title"/>
          </p:nvPr>
        </p:nvSpPr>
        <p:spPr>
          <a:xfrm>
            <a:off x="-890588" y="-42863"/>
            <a:ext cx="10515601" cy="1325563"/>
          </a:xfrm>
        </p:spPr>
        <p:txBody>
          <a:bodyPr/>
          <a:lstStyle/>
          <a:p>
            <a:pPr eaLnBrk="1" hangingPunct="1">
              <a:spcBef>
                <a:spcPct val="0"/>
              </a:spcBef>
              <a:spcAft>
                <a:spcPct val="0"/>
              </a:spcAft>
              <a:buClr>
                <a:srgbClr val="FFFFFF"/>
              </a:buClr>
              <a:buSzPts val="3600"/>
              <a:buFont typeface="Arial" panose="020B0604020202020204" pitchFamily="34" charset="0"/>
              <a:buNone/>
            </a:pPr>
            <a:r>
              <a:rPr lang="en-US" altLang="en-US" sz="3600" dirty="0">
                <a:solidFill>
                  <a:srgbClr val="FFFFFF"/>
                </a:solidFill>
                <a:latin typeface="Arial" panose="020B0604020202020204" pitchFamily="34" charset="0"/>
                <a:cs typeface="Arial" panose="020B0604020202020204" pitchFamily="34" charset="0"/>
                <a:sym typeface="Arial" panose="020B0604020202020204" pitchFamily="34" charset="0"/>
              </a:rPr>
              <a:t>Information</a:t>
            </a:r>
            <a:endParaRPr lang="en-US" altLang="en-US" sz="4400" dirty="0">
              <a:solidFill>
                <a:srgbClr val="FFFFFF"/>
              </a:solidFill>
              <a:latin typeface="Arial" panose="020B0604020202020204" pitchFamily="34" charset="0"/>
              <a:cs typeface="Arial" panose="020B0604020202020204" pitchFamily="34" charset="0"/>
              <a:sym typeface="Arial" panose="020B0604020202020204" pitchFamily="34" charset="0"/>
            </a:endParaRPr>
          </a:p>
        </p:txBody>
      </p:sp>
      <p:sp>
        <p:nvSpPr>
          <p:cNvPr id="18435" name="Google Shape;82;p4">
            <a:extLst>
              <a:ext uri="{FF2B5EF4-FFF2-40B4-BE49-F238E27FC236}">
                <a16:creationId xmlns:a16="http://schemas.microsoft.com/office/drawing/2014/main" id="{C6A4530E-4483-786D-BB4A-F708BD59AF67}"/>
              </a:ext>
            </a:extLst>
          </p:cNvPr>
          <p:cNvSpPr txBox="1">
            <a:spLocks noChangeArrowheads="1"/>
          </p:cNvSpPr>
          <p:nvPr/>
        </p:nvSpPr>
        <p:spPr bwMode="auto">
          <a:xfrm>
            <a:off x="9255125" y="139700"/>
            <a:ext cx="294322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r>
              <a:rPr lang="en-US" altLang="en-US" sz="2400" dirty="0">
                <a:solidFill>
                  <a:srgbClr val="FFFFFF"/>
                </a:solidFill>
              </a:rPr>
              <a:t>Middle Managers Committee</a:t>
            </a:r>
            <a:endParaRPr lang="en-US" altLang="en-US" sz="2400" dirty="0"/>
          </a:p>
        </p:txBody>
      </p:sp>
      <p:sp>
        <p:nvSpPr>
          <p:cNvPr id="18436" name="Google Shape;83;p4">
            <a:extLst>
              <a:ext uri="{FF2B5EF4-FFF2-40B4-BE49-F238E27FC236}">
                <a16:creationId xmlns:a16="http://schemas.microsoft.com/office/drawing/2014/main" id="{814C7596-0A64-2B61-7604-499F6E549019}"/>
              </a:ext>
            </a:extLst>
          </p:cNvPr>
          <p:cNvSpPr txBox="1">
            <a:spLocks noChangeArrowheads="1"/>
          </p:cNvSpPr>
          <p:nvPr/>
        </p:nvSpPr>
        <p:spPr bwMode="auto">
          <a:xfrm>
            <a:off x="2522538" y="5995988"/>
            <a:ext cx="5607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r>
              <a:rPr lang="en-US" altLang="en-US" sz="1600" b="1">
                <a:latin typeface="Cambria" panose="02040503050406030204" pitchFamily="18" charset="0"/>
                <a:sym typeface="Cambria" panose="02040503050406030204" pitchFamily="18" charset="0"/>
              </a:rPr>
              <a:t>NOTE: Please do not change fonts, colors or styles. You may adjust font size in the text box if needed. </a:t>
            </a:r>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6379" y="1539956"/>
            <a:ext cx="11274910" cy="4152990"/>
          </a:xfrm>
        </p:spPr>
        <p:txBody>
          <a:bodyPr vert="horz" lIns="91440" tIns="45720" rIns="91440" bIns="45720" rtlCol="0" anchor="t">
            <a:noAutofit/>
          </a:bodyPr>
          <a:lstStyle/>
          <a:p>
            <a:r>
              <a:rPr lang="en-US" sz="2600" dirty="0">
                <a:highlight>
                  <a:srgbClr val="FFFFFF"/>
                </a:highlight>
                <a:latin typeface="Arial"/>
                <a:cs typeface="Arial"/>
              </a:rPr>
              <a:t>AI Community of Practice - Collaborate with other committees to discuss current needs and opportunities around AI use and needs in each area, sharing implementation best practices, policies, and resources.</a:t>
            </a:r>
            <a:endParaRPr lang="en-US" sz="2600" dirty="0">
              <a:latin typeface="Arial"/>
              <a:cs typeface="Arial"/>
            </a:endParaRPr>
          </a:p>
          <a:p>
            <a:r>
              <a:rPr lang="en-US" sz="2600" dirty="0">
                <a:latin typeface="Arial"/>
                <a:cs typeface="Arial"/>
              </a:rPr>
              <a:t>EDUCAUSE Extension Community Group - Develop new community group focused on Extension promoting Land Grant Universities, their mission, and how IT supports Extension.</a:t>
            </a:r>
          </a:p>
          <a:p>
            <a:r>
              <a:rPr lang="en-US" sz="2600" dirty="0">
                <a:latin typeface="Arial"/>
                <a:cs typeface="Arial"/>
              </a:rPr>
              <a:t>IT Staffing Survey - </a:t>
            </a:r>
            <a:r>
              <a:rPr lang="en-US" sz="2600" dirty="0">
                <a:highlight>
                  <a:srgbClr val="FFFFFF"/>
                </a:highlight>
                <a:latin typeface="Arial"/>
                <a:cs typeface="Arial"/>
              </a:rPr>
              <a:t>Collect IT staffing levels and areas of responsibility data at SR-PLN member institutions. Refine reporting of results. An executive summary of the results will be shared with the IT Committee.</a:t>
            </a:r>
            <a:endParaRPr lang="en-US" sz="2600" dirty="0">
              <a:latin typeface="Arial"/>
              <a:cs typeface="Arial"/>
            </a:endParaRPr>
          </a:p>
          <a:p>
            <a:endParaRPr lang="en-US" sz="2600" dirty="0"/>
          </a:p>
          <a:p>
            <a:pPr marL="0" indent="0">
              <a:buNone/>
            </a:pPr>
            <a:endParaRPr lang="en-US" sz="2600" dirty="0"/>
          </a:p>
        </p:txBody>
      </p:sp>
      <p:sp>
        <p:nvSpPr>
          <p:cNvPr id="3" name="Title 2"/>
          <p:cNvSpPr>
            <a:spLocks noGrp="1"/>
          </p:cNvSpPr>
          <p:nvPr>
            <p:ph type="title"/>
          </p:nvPr>
        </p:nvSpPr>
        <p:spPr>
          <a:xfrm>
            <a:off x="0" y="-43543"/>
            <a:ext cx="9624722" cy="1325563"/>
          </a:xfrm>
        </p:spPr>
        <p:txBody>
          <a:bodyPr>
            <a:normAutofit/>
          </a:bodyPr>
          <a:lstStyle/>
          <a:p>
            <a:r>
              <a:rPr lang="en-US" sz="3600" dirty="0"/>
              <a:t>Information</a:t>
            </a:r>
          </a:p>
        </p:txBody>
      </p:sp>
      <p:sp>
        <p:nvSpPr>
          <p:cNvPr id="5" name="TextBox 4">
            <a:extLst>
              <a:ext uri="{FF2B5EF4-FFF2-40B4-BE49-F238E27FC236}">
                <a16:creationId xmlns:a16="http://schemas.microsoft.com/office/drawing/2014/main" id="{7ED4C44C-4CB3-43A1-809D-8E9E92410141}"/>
              </a:ext>
            </a:extLst>
          </p:cNvPr>
          <p:cNvSpPr txBox="1"/>
          <p:nvPr/>
        </p:nvSpPr>
        <p:spPr>
          <a:xfrm>
            <a:off x="9255368" y="517374"/>
            <a:ext cx="2942494" cy="461665"/>
          </a:xfrm>
          <a:prstGeom prst="rect">
            <a:avLst/>
          </a:prstGeom>
          <a:noFill/>
        </p:spPr>
        <p:txBody>
          <a:bodyPr wrap="square" lIns="91440" tIns="45720" rIns="91440" bIns="45720" rtlCol="0" anchor="t">
            <a:spAutoFit/>
          </a:bodyPr>
          <a:lstStyle/>
          <a:p>
            <a:pPr algn="ctr"/>
            <a:r>
              <a:rPr lang="en-US" sz="2400">
                <a:solidFill>
                  <a:schemeClr val="bg1"/>
                </a:solidFill>
                <a:latin typeface="Arial"/>
                <a:ea typeface="Cambria"/>
                <a:cs typeface="Arial"/>
              </a:rPr>
              <a:t>IT Committee</a:t>
            </a:r>
            <a:endParaRPr lang="en-US" sz="2400">
              <a:solidFill>
                <a:schemeClr val="bg1"/>
              </a:solidFill>
              <a:latin typeface="Arial" panose="020B0604020202020204" pitchFamily="34"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A89CBB8-4747-151C-7853-4B1CA544AA29}"/>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2203092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Virtual professional development and scholarship (Virtual summer school, leadership lunch and learn, AI showcase, &amp; Mentoring community of practice)</a:t>
            </a:r>
          </a:p>
          <a:p>
            <a:r>
              <a:rPr lang="en-US" dirty="0"/>
              <a:t>Develop evaluation common measures for one of the six topical pillars identified in the 2025-2035 Land Grant University Roadmap</a:t>
            </a:r>
          </a:p>
          <a:p>
            <a:r>
              <a:rPr lang="en-US" dirty="0"/>
              <a:t>Mentorship of new PSD committee members/other PSD professionals</a:t>
            </a:r>
          </a:p>
          <a:p>
            <a:endParaRPr lang="en-US" dirty="0"/>
          </a:p>
        </p:txBody>
      </p:sp>
      <p:sp>
        <p:nvSpPr>
          <p:cNvPr id="3" name="Title 2"/>
          <p:cNvSpPr>
            <a:spLocks noGrp="1"/>
          </p:cNvSpPr>
          <p:nvPr>
            <p:ph type="title"/>
          </p:nvPr>
        </p:nvSpPr>
        <p:spPr>
          <a:xfrm>
            <a:off x="-890878" y="-43543"/>
            <a:ext cx="10515600" cy="1325563"/>
          </a:xfrm>
        </p:spPr>
        <p:txBody>
          <a:bodyPr>
            <a:normAutofit/>
          </a:bodyPr>
          <a:lstStyle/>
          <a:p>
            <a:r>
              <a:rPr lang="en-US" sz="3600" dirty="0"/>
              <a:t>Information</a:t>
            </a:r>
          </a:p>
        </p:txBody>
      </p:sp>
      <p:sp>
        <p:nvSpPr>
          <p:cNvPr id="5" name="TextBox 4">
            <a:extLst>
              <a:ext uri="{FF2B5EF4-FFF2-40B4-BE49-F238E27FC236}">
                <a16:creationId xmlns:a16="http://schemas.microsoft.com/office/drawing/2014/main" id="{7ED4C44C-4CB3-43A1-809D-8E9E92410141}"/>
              </a:ext>
            </a:extLst>
          </p:cNvPr>
          <p:cNvSpPr txBox="1"/>
          <p:nvPr/>
        </p:nvSpPr>
        <p:spPr>
          <a:xfrm>
            <a:off x="9255368" y="517374"/>
            <a:ext cx="2942494"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ea typeface="Cambria" panose="02040503050406030204" pitchFamily="18" charset="0"/>
                <a:cs typeface="Arial" panose="020B0604020202020204" pitchFamily="34" charset="0"/>
              </a:rPr>
              <a:t>PSD Committee</a:t>
            </a:r>
          </a:p>
        </p:txBody>
      </p:sp>
      <p:sp>
        <p:nvSpPr>
          <p:cNvPr id="4" name="TextBox 3">
            <a:extLst>
              <a:ext uri="{FF2B5EF4-FFF2-40B4-BE49-F238E27FC236}">
                <a16:creationId xmlns:a16="http://schemas.microsoft.com/office/drawing/2014/main" id="{1A89CBB8-4747-151C-7853-4B1CA544AA29}"/>
              </a:ext>
            </a:extLst>
          </p:cNvPr>
          <p:cNvSpPr txBox="1"/>
          <p:nvPr/>
        </p:nvSpPr>
        <p:spPr>
          <a:xfrm>
            <a:off x="2523253" y="5995927"/>
            <a:ext cx="56069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Cambria" panose="02040503050406030204" pitchFamily="18" charset="0"/>
                <a:ea typeface="Cambria" panose="02040503050406030204" pitchFamily="18" charset="0"/>
              </a:rPr>
              <a:t>NOTE: Please do not change fonts, colors or styles. You may adjust font size in the text box if needed. </a:t>
            </a:r>
          </a:p>
        </p:txBody>
      </p:sp>
    </p:spTree>
    <p:extLst>
      <p:ext uri="{BB962C8B-B14F-4D97-AF65-F5344CB8AC3E}">
        <p14:creationId xmlns:p14="http://schemas.microsoft.com/office/powerpoint/2010/main" val="37367772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4.1.3212"/>
  <p:tag name="SLIDO_PRESENTATION_ID" val="00000000-0000-0000-0000-000000000000"/>
  <p:tag name="SLIDO_EVENT_UUID" val="555567aa-d1d9-481d-9ef3-ecc9b5e7eb8a"/>
  <p:tag name="SLIDO_EVENT_SECTION_UUID" val="268438c8-dc71-41db-abaf-9bd24235dfc3"/>
</p:tagLst>
</file>

<file path=ppt/theme/theme1.xml><?xml version="1.0" encoding="utf-8"?>
<a:theme xmlns:a="http://schemas.openxmlformats.org/drawingml/2006/main" name="Office Theme">
  <a:themeElements>
    <a:clrScheme name="2026-PLN-PPT">
      <a:dk1>
        <a:srgbClr val="000000"/>
      </a:dk1>
      <a:lt1>
        <a:srgbClr val="FFFFFF"/>
      </a:lt1>
      <a:dk2>
        <a:srgbClr val="000000"/>
      </a:dk2>
      <a:lt2>
        <a:srgbClr val="D8D8D8"/>
      </a:lt2>
      <a:accent1>
        <a:srgbClr val="685EA8"/>
      </a:accent1>
      <a:accent2>
        <a:srgbClr val="387AB5"/>
      </a:accent2>
      <a:accent3>
        <a:srgbClr val="E9E9E9"/>
      </a:accent3>
      <a:accent4>
        <a:srgbClr val="5DBA92"/>
      </a:accent4>
      <a:accent5>
        <a:srgbClr val="8F194C"/>
      </a:accent5>
      <a:accent6>
        <a:srgbClr val="000000"/>
      </a:accent6>
      <a:hlink>
        <a:srgbClr val="0563C1"/>
      </a:hlink>
      <a:folHlink>
        <a:srgbClr val="7030A0"/>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6-PLN-Template" id="{0AE7AE88-53DF-244C-83F7-8423B24D61C9}" vid="{F5A24CE3-C089-A843-93E3-4494C20A3E4A}"/>
    </a:ext>
  </a:extLst>
</a:theme>
</file>

<file path=ppt/theme/theme2.xml><?xml version="1.0" encoding="utf-8"?>
<a:theme xmlns:a="http://schemas.openxmlformats.org/drawingml/2006/main" name="1_Office Theme">
  <a:themeElements>
    <a:clrScheme name="2026-PLN-PPT">
      <a:dk1>
        <a:srgbClr val="000000"/>
      </a:dk1>
      <a:lt1>
        <a:srgbClr val="FFFFFF"/>
      </a:lt1>
      <a:dk2>
        <a:srgbClr val="000000"/>
      </a:dk2>
      <a:lt2>
        <a:srgbClr val="D8D8D8"/>
      </a:lt2>
      <a:accent1>
        <a:srgbClr val="685EA8"/>
      </a:accent1>
      <a:accent2>
        <a:srgbClr val="387AB5"/>
      </a:accent2>
      <a:accent3>
        <a:srgbClr val="E9E9E9"/>
      </a:accent3>
      <a:accent4>
        <a:srgbClr val="5DBA92"/>
      </a:accent4>
      <a:accent5>
        <a:srgbClr val="8F194C"/>
      </a:accent5>
      <a:accent6>
        <a:srgbClr val="000000"/>
      </a:accent6>
      <a:hlink>
        <a:srgbClr val="0563C1"/>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2026-PLN-Template</Template>
  <TotalTime>181</TotalTime>
  <Words>2098</Words>
  <Application>Microsoft Office PowerPoint</Application>
  <PresentationFormat>Widescreen</PresentationFormat>
  <Paragraphs>149</Paragraphs>
  <Slides>22</Slides>
  <Notes>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22</vt:i4>
      </vt:variant>
    </vt:vector>
  </HeadingPairs>
  <TitlesOfParts>
    <vt:vector size="33" baseType="lpstr">
      <vt:lpstr>Abadi</vt:lpstr>
      <vt:lpstr>Abadi MT Condensed Extra Bold</vt:lpstr>
      <vt:lpstr>Arial</vt:lpstr>
      <vt:lpstr>Calibri</vt:lpstr>
      <vt:lpstr>Cambria</vt:lpstr>
      <vt:lpstr>Courier New</vt:lpstr>
      <vt:lpstr>Franklin Gothic Book</vt:lpstr>
      <vt:lpstr>Libre Franklin</vt:lpstr>
      <vt:lpstr>Wingdings</vt:lpstr>
      <vt:lpstr>Office Theme</vt:lpstr>
      <vt:lpstr>1_Office Theme</vt:lpstr>
      <vt:lpstr>Sr-pln</vt:lpstr>
      <vt:lpstr>Decision Items</vt:lpstr>
      <vt:lpstr>Decision Items</vt:lpstr>
      <vt:lpstr>Decision Items</vt:lpstr>
      <vt:lpstr>Decision Items</vt:lpstr>
      <vt:lpstr>Decision Items</vt:lpstr>
      <vt:lpstr>Accomplishments</vt:lpstr>
      <vt:lpstr>Accomplishments</vt:lpstr>
      <vt:lpstr>Accomplishments</vt:lpstr>
      <vt:lpstr>Accomplishments</vt:lpstr>
      <vt:lpstr>Accomplishments</vt:lpstr>
      <vt:lpstr>Accomplishments</vt:lpstr>
      <vt:lpstr>Accomplishments</vt:lpstr>
      <vt:lpstr>Accomplishments</vt:lpstr>
      <vt:lpstr>Information</vt:lpstr>
      <vt:lpstr>Information</vt:lpstr>
      <vt:lpstr>Information</vt:lpstr>
      <vt:lpstr>Information</vt:lpstr>
      <vt:lpstr>Information</vt:lpstr>
      <vt:lpstr>Information</vt:lpstr>
      <vt:lpstr>Information</vt:lpstr>
      <vt:lpstr>Information</vt:lpstr>
    </vt:vector>
  </TitlesOfParts>
  <Company>Mississippi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Scammahorn, Roseanne</dc:creator>
  <cp:lastModifiedBy>Scammahorn, Roseanne</cp:lastModifiedBy>
  <cp:revision>27</cp:revision>
  <dcterms:created xsi:type="dcterms:W3CDTF">2026-07-29T18:34:09Z</dcterms:created>
  <dcterms:modified xsi:type="dcterms:W3CDTF">2026-08-20T12:57:58Z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1.4.1.3212</vt:lpwstr>
  </property>
</Properties>
</file>